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87" r:id="rId3"/>
    <p:sldId id="301" r:id="rId4"/>
    <p:sldId id="306" r:id="rId5"/>
    <p:sldId id="308" r:id="rId6"/>
    <p:sldId id="300" r:id="rId7"/>
    <p:sldId id="330" r:id="rId8"/>
    <p:sldId id="316" r:id="rId9"/>
    <p:sldId id="269" r:id="rId10"/>
    <p:sldId id="275" r:id="rId11"/>
    <p:sldId id="303" r:id="rId12"/>
    <p:sldId id="329" r:id="rId13"/>
    <p:sldId id="304" r:id="rId14"/>
    <p:sldId id="311" r:id="rId15"/>
    <p:sldId id="312" r:id="rId16"/>
    <p:sldId id="315" r:id="rId17"/>
    <p:sldId id="317" r:id="rId18"/>
    <p:sldId id="318" r:id="rId19"/>
    <p:sldId id="309" r:id="rId20"/>
    <p:sldId id="313" r:id="rId21"/>
    <p:sldId id="319" r:id="rId22"/>
    <p:sldId id="324" r:id="rId23"/>
    <p:sldId id="325" r:id="rId24"/>
    <p:sldId id="326" r:id="rId25"/>
    <p:sldId id="327" r:id="rId26"/>
    <p:sldId id="328" r:id="rId27"/>
    <p:sldId id="320" r:id="rId28"/>
    <p:sldId id="321" r:id="rId29"/>
    <p:sldId id="322" r:id="rId30"/>
    <p:sldId id="331" r:id="rId31"/>
    <p:sldId id="332" r:id="rId32"/>
    <p:sldId id="307" r:id="rId33"/>
    <p:sldId id="266" r:id="rId34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00"/>
    <a:srgbClr val="CCFF66"/>
    <a:srgbClr val="3399FF"/>
    <a:srgbClr val="0000FF"/>
    <a:srgbClr val="FFFF99"/>
    <a:srgbClr val="9933FF"/>
    <a:srgbClr val="0099CC"/>
    <a:srgbClr val="003399"/>
    <a:srgbClr val="FB6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660"/>
  </p:normalViewPr>
  <p:slideViewPr>
    <p:cSldViewPr>
      <p:cViewPr varScale="1">
        <p:scale>
          <a:sx n="66" d="100"/>
          <a:sy n="66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D02EA7-1762-4A75-A91C-77A8C9CCC0BE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146C61-B443-4A97-9F83-BB61A9DD3B0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прогнозирование</a:t>
          </a:r>
          <a:endParaRPr lang="ru-RU" sz="1600" b="1" dirty="0">
            <a:solidFill>
              <a:srgbClr val="0000FF"/>
            </a:solidFill>
          </a:endParaRPr>
        </a:p>
      </dgm:t>
    </dgm:pt>
    <dgm:pt modelId="{E275AF7F-90A8-4298-A187-40EC58D32F97}" type="parTrans" cxnId="{0A881E86-75B1-41EF-9F10-466F56CC60B6}">
      <dgm:prSet/>
      <dgm:spPr/>
      <dgm:t>
        <a:bodyPr/>
        <a:lstStyle/>
        <a:p>
          <a:endParaRPr lang="ru-RU"/>
        </a:p>
      </dgm:t>
    </dgm:pt>
    <dgm:pt modelId="{116C4A87-DA55-436C-A67C-01F904771397}" type="sibTrans" cxnId="{0A881E86-75B1-41EF-9F10-466F56CC60B6}">
      <dgm:prSet/>
      <dgm:spPr/>
      <dgm:t>
        <a:bodyPr/>
        <a:lstStyle/>
        <a:p>
          <a:endParaRPr lang="ru-RU"/>
        </a:p>
      </dgm:t>
    </dgm:pt>
    <dgm:pt modelId="{22D14584-8F03-47EE-A3E6-4A85E53557F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программирование</a:t>
          </a:r>
          <a:endParaRPr lang="ru-RU" sz="1600" b="1" dirty="0">
            <a:solidFill>
              <a:srgbClr val="0000FF"/>
            </a:solidFill>
          </a:endParaRPr>
        </a:p>
      </dgm:t>
    </dgm:pt>
    <dgm:pt modelId="{8CDC1308-09B4-4702-BB28-A8589B7AB508}" type="parTrans" cxnId="{757482EB-0193-42D8-9364-9767523E571E}">
      <dgm:prSet/>
      <dgm:spPr/>
      <dgm:t>
        <a:bodyPr/>
        <a:lstStyle/>
        <a:p>
          <a:endParaRPr lang="ru-RU"/>
        </a:p>
      </dgm:t>
    </dgm:pt>
    <dgm:pt modelId="{8D7FE183-6BC9-4E90-AD2A-2C148D93EA2F}" type="sibTrans" cxnId="{757482EB-0193-42D8-9364-9767523E571E}">
      <dgm:prSet/>
      <dgm:spPr/>
      <dgm:t>
        <a:bodyPr/>
        <a:lstStyle/>
        <a:p>
          <a:endParaRPr lang="ru-RU"/>
        </a:p>
      </dgm:t>
    </dgm:pt>
    <dgm:pt modelId="{794948DE-D5F2-40D1-BA93-D15AE4B5F3A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планирование</a:t>
          </a:r>
          <a:endParaRPr lang="ru-RU" sz="1600" b="1" dirty="0">
            <a:solidFill>
              <a:srgbClr val="0000FF"/>
            </a:solidFill>
          </a:endParaRPr>
        </a:p>
      </dgm:t>
    </dgm:pt>
    <dgm:pt modelId="{DBD8EF9C-6A8E-4BCD-8047-3042761C0756}" type="parTrans" cxnId="{B5DFAB6F-ABA9-42D6-B835-F338125F26E1}">
      <dgm:prSet/>
      <dgm:spPr/>
      <dgm:t>
        <a:bodyPr/>
        <a:lstStyle/>
        <a:p>
          <a:endParaRPr lang="ru-RU"/>
        </a:p>
      </dgm:t>
    </dgm:pt>
    <dgm:pt modelId="{51053073-22DB-4BC9-8D40-F2B978851F84}" type="sibTrans" cxnId="{B5DFAB6F-ABA9-42D6-B835-F338125F26E1}">
      <dgm:prSet/>
      <dgm:spPr/>
      <dgm:t>
        <a:bodyPr/>
        <a:lstStyle/>
        <a:p>
          <a:endParaRPr lang="ru-RU"/>
        </a:p>
      </dgm:t>
    </dgm:pt>
    <dgm:pt modelId="{20129C54-4CC6-4856-B80D-D6B3724F81E5}">
      <dgm:prSet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организация</a:t>
          </a:r>
          <a:endParaRPr lang="ru-RU" sz="1600" b="1" dirty="0">
            <a:solidFill>
              <a:srgbClr val="0000FF"/>
            </a:solidFill>
          </a:endParaRPr>
        </a:p>
      </dgm:t>
    </dgm:pt>
    <dgm:pt modelId="{634EF26E-45BA-470A-965B-A7FB13C9BE1F}" type="parTrans" cxnId="{5BDE0B97-68AB-43A8-A3F1-BF371FF777D4}">
      <dgm:prSet/>
      <dgm:spPr/>
      <dgm:t>
        <a:bodyPr/>
        <a:lstStyle/>
        <a:p>
          <a:endParaRPr lang="ru-RU"/>
        </a:p>
      </dgm:t>
    </dgm:pt>
    <dgm:pt modelId="{8F715720-02F3-4064-97E3-262A065490B8}" type="sibTrans" cxnId="{5BDE0B97-68AB-43A8-A3F1-BF371FF777D4}">
      <dgm:prSet/>
      <dgm:spPr/>
      <dgm:t>
        <a:bodyPr/>
        <a:lstStyle/>
        <a:p>
          <a:endParaRPr lang="ru-RU"/>
        </a:p>
      </dgm:t>
    </dgm:pt>
    <dgm:pt modelId="{7E85E399-582C-4E74-97F5-079E772D13F1}">
      <dgm:prSet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регулирование</a:t>
          </a:r>
          <a:endParaRPr lang="ru-RU" sz="1600" b="1" dirty="0">
            <a:solidFill>
              <a:srgbClr val="0000FF"/>
            </a:solidFill>
          </a:endParaRPr>
        </a:p>
      </dgm:t>
    </dgm:pt>
    <dgm:pt modelId="{D8D9E74B-B55F-4A8A-A657-A2E0F11B7AB2}" type="parTrans" cxnId="{D20E5052-D5AA-4CE9-8805-78BE8F7CC820}">
      <dgm:prSet/>
      <dgm:spPr/>
      <dgm:t>
        <a:bodyPr/>
        <a:lstStyle/>
        <a:p>
          <a:endParaRPr lang="ru-RU"/>
        </a:p>
      </dgm:t>
    </dgm:pt>
    <dgm:pt modelId="{1ECC8F6A-4907-4D3D-BAE3-D79F779ACC83}" type="sibTrans" cxnId="{D20E5052-D5AA-4CE9-8805-78BE8F7CC820}">
      <dgm:prSet/>
      <dgm:spPr/>
      <dgm:t>
        <a:bodyPr/>
        <a:lstStyle/>
        <a:p>
          <a:endParaRPr lang="ru-RU"/>
        </a:p>
      </dgm:t>
    </dgm:pt>
    <dgm:pt modelId="{3852F7EC-2F18-40C6-BC34-AE1B1D5D2460}">
      <dgm:prSet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контроль</a:t>
          </a:r>
          <a:endParaRPr lang="ru-RU" sz="1600" b="1" dirty="0">
            <a:solidFill>
              <a:srgbClr val="0000FF"/>
            </a:solidFill>
          </a:endParaRPr>
        </a:p>
      </dgm:t>
    </dgm:pt>
    <dgm:pt modelId="{4440A90C-6F0C-4761-81D1-43B8BBCB0CF0}" type="parTrans" cxnId="{FC5B0EE2-E594-4277-9B53-DD328286C766}">
      <dgm:prSet/>
      <dgm:spPr/>
      <dgm:t>
        <a:bodyPr/>
        <a:lstStyle/>
        <a:p>
          <a:endParaRPr lang="ru-RU"/>
        </a:p>
      </dgm:t>
    </dgm:pt>
    <dgm:pt modelId="{FACBE690-F1E4-4253-86B8-156BE3AC40D3}" type="sibTrans" cxnId="{FC5B0EE2-E594-4277-9B53-DD328286C766}">
      <dgm:prSet/>
      <dgm:spPr/>
      <dgm:t>
        <a:bodyPr/>
        <a:lstStyle/>
        <a:p>
          <a:endParaRPr lang="ru-RU"/>
        </a:p>
      </dgm:t>
    </dgm:pt>
    <dgm:pt modelId="{83AD1327-CE91-4EE5-8C8C-B18F6C1453FA}">
      <dgm:prSet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стимулирование</a:t>
          </a:r>
          <a:endParaRPr lang="ru-RU" sz="1600" b="1" dirty="0">
            <a:solidFill>
              <a:srgbClr val="0000FF"/>
            </a:solidFill>
          </a:endParaRPr>
        </a:p>
      </dgm:t>
    </dgm:pt>
    <dgm:pt modelId="{16B5BBC9-B114-4B93-B221-E878B2C69DC3}" type="parTrans" cxnId="{5FEACB55-95BF-463E-94FF-8EC57A995AE7}">
      <dgm:prSet/>
      <dgm:spPr/>
      <dgm:t>
        <a:bodyPr/>
        <a:lstStyle/>
        <a:p>
          <a:endParaRPr lang="ru-RU"/>
        </a:p>
      </dgm:t>
    </dgm:pt>
    <dgm:pt modelId="{405CC183-9969-4E0D-A9B4-4A4F0FB7EDCE}" type="sibTrans" cxnId="{5FEACB55-95BF-463E-94FF-8EC57A995AE7}">
      <dgm:prSet/>
      <dgm:spPr/>
      <dgm:t>
        <a:bodyPr/>
        <a:lstStyle/>
        <a:p>
          <a:endParaRPr lang="ru-RU"/>
        </a:p>
      </dgm:t>
    </dgm:pt>
    <dgm:pt modelId="{566767E2-A8DD-4A2E-9E5B-2E150340238F}">
      <dgm:prSet custT="1"/>
      <dgm:spPr/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коррекция и анализ</a:t>
          </a:r>
          <a:r>
            <a:rPr lang="ru-RU" sz="1200" dirty="0" smtClean="0"/>
            <a:t>.</a:t>
          </a:r>
          <a:endParaRPr lang="ru-RU" sz="1200" dirty="0"/>
        </a:p>
      </dgm:t>
    </dgm:pt>
    <dgm:pt modelId="{A9D5B8D5-37F3-45FA-BC5B-1AF305F783D0}" type="parTrans" cxnId="{C9A3A5A9-C0B8-417C-965A-75022E14B974}">
      <dgm:prSet/>
      <dgm:spPr/>
      <dgm:t>
        <a:bodyPr/>
        <a:lstStyle/>
        <a:p>
          <a:endParaRPr lang="ru-RU"/>
        </a:p>
      </dgm:t>
    </dgm:pt>
    <dgm:pt modelId="{C94B98A2-F83A-4DF9-8529-FD5518CC5975}" type="sibTrans" cxnId="{C9A3A5A9-C0B8-417C-965A-75022E14B974}">
      <dgm:prSet/>
      <dgm:spPr/>
      <dgm:t>
        <a:bodyPr/>
        <a:lstStyle/>
        <a:p>
          <a:endParaRPr lang="ru-RU"/>
        </a:p>
      </dgm:t>
    </dgm:pt>
    <dgm:pt modelId="{19E59A41-B716-4FA3-8BE7-61D369FBAA47}" type="pres">
      <dgm:prSet presAssocID="{AFD02EA7-1762-4A75-A91C-77A8C9CCC0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30FDC75-FCFA-4F95-A749-F32168F0F8E5}" type="pres">
      <dgm:prSet presAssocID="{42146C61-B443-4A97-9F83-BB61A9DD3B09}" presName="composite" presStyleCnt="0"/>
      <dgm:spPr/>
    </dgm:pt>
    <dgm:pt modelId="{5471AECA-D0D6-469D-9CAE-41F2D037037E}" type="pres">
      <dgm:prSet presAssocID="{42146C61-B443-4A97-9F83-BB61A9DD3B09}" presName="bentUpArrow1" presStyleLbl="alignImgPlace1" presStyleIdx="0" presStyleCnt="7" custScaleX="233866" custScaleY="234435" custLinFactY="-196652" custLinFactNeighborX="-69313" custLinFactNeighborY="-200000"/>
      <dgm:spPr/>
    </dgm:pt>
    <dgm:pt modelId="{AE4B964A-F59E-48B2-B115-55BB96A6EF70}" type="pres">
      <dgm:prSet presAssocID="{42146C61-B443-4A97-9F83-BB61A9DD3B09}" presName="ParentText" presStyleLbl="node1" presStyleIdx="0" presStyleCnt="8" custScaleX="814739" custScaleY="268070" custLinFactY="-200000" custLinFactNeighborX="67359" custLinFactNeighborY="-29701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8EAB1-2F3A-4B93-9292-4E2438726E8F}" type="pres">
      <dgm:prSet presAssocID="{42146C61-B443-4A97-9F83-BB61A9DD3B09}" presName="ChildText" presStyleLbl="revTx" presStyleIdx="0" presStyleCnt="7" custScaleX="518611" custScaleY="298478" custLinFactX="100000" custLinFactNeighborX="138402" custLinFactNeighborY="90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44374-3020-4658-9F0E-25A46A4B7551}" type="pres">
      <dgm:prSet presAssocID="{116C4A87-DA55-436C-A67C-01F904771397}" presName="sibTrans" presStyleCnt="0"/>
      <dgm:spPr/>
    </dgm:pt>
    <dgm:pt modelId="{5AE0A1D9-1247-4471-9633-FF20AC512ABE}" type="pres">
      <dgm:prSet presAssocID="{22D14584-8F03-47EE-A3E6-4A85E53557F0}" presName="composite" presStyleCnt="0"/>
      <dgm:spPr/>
    </dgm:pt>
    <dgm:pt modelId="{A698AD15-F056-4AEC-9FA6-78B4A1E6B59F}" type="pres">
      <dgm:prSet presAssocID="{22D14584-8F03-47EE-A3E6-4A85E53557F0}" presName="bentUpArrow1" presStyleLbl="alignImgPlace1" presStyleIdx="1" presStyleCnt="7" custScaleX="233868" custScaleY="243418" custLinFactX="-100000" custLinFactY="-100000" custLinFactNeighborX="-187581" custLinFactNeighborY="-152136"/>
      <dgm:spPr/>
    </dgm:pt>
    <dgm:pt modelId="{D755E4CE-1B59-4A71-9515-34FDBE54064E}" type="pres">
      <dgm:prSet presAssocID="{22D14584-8F03-47EE-A3E6-4A85E53557F0}" presName="ParentText" presStyleLbl="node1" presStyleIdx="1" presStyleCnt="8" custScaleX="921773" custScaleY="291548" custLinFactY="-200000" custLinFactNeighborX="67501" custLinFactNeighborY="-2084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1CA0C-28E6-4517-836D-1C231FE2D396}" type="pres">
      <dgm:prSet presAssocID="{22D14584-8F03-47EE-A3E6-4A85E53557F0}" presName="ChildText" presStyleLbl="revTx" presStyleIdx="1" presStyleCnt="7" custScaleX="476706" custLinFactX="86543" custLinFactNeighborX="100000" custLinFactNeighborY="60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BDD5A-85D8-45F3-97CC-DD48B8DD8E13}" type="pres">
      <dgm:prSet presAssocID="{8D7FE183-6BC9-4E90-AD2A-2C148D93EA2F}" presName="sibTrans" presStyleCnt="0"/>
      <dgm:spPr/>
    </dgm:pt>
    <dgm:pt modelId="{8B75D89D-7553-4312-9D88-390CAEF964F5}" type="pres">
      <dgm:prSet presAssocID="{794948DE-D5F2-40D1-BA93-D15AE4B5F3AC}" presName="composite" presStyleCnt="0"/>
      <dgm:spPr/>
    </dgm:pt>
    <dgm:pt modelId="{E6DC6B68-3ABB-440C-A725-564A1E335BD8}" type="pres">
      <dgm:prSet presAssocID="{794948DE-D5F2-40D1-BA93-D15AE4B5F3AC}" presName="bentUpArrow1" presStyleLbl="alignImgPlace1" presStyleIdx="2" presStyleCnt="7" custScaleX="149397" custScaleY="193261" custLinFactX="-200000" custLinFactY="-87403" custLinFactNeighborX="-231621" custLinFactNeighborY="-100000"/>
      <dgm:spPr>
        <a:solidFill>
          <a:srgbClr val="0099CC"/>
        </a:solidFill>
      </dgm:spPr>
      <dgm:t>
        <a:bodyPr/>
        <a:lstStyle/>
        <a:p>
          <a:endParaRPr lang="ru-RU"/>
        </a:p>
      </dgm:t>
    </dgm:pt>
    <dgm:pt modelId="{37706E10-71EC-44FE-A002-73938F6851EE}" type="pres">
      <dgm:prSet presAssocID="{794948DE-D5F2-40D1-BA93-D15AE4B5F3AC}" presName="ParentText" presStyleLbl="node1" presStyleIdx="2" presStyleCnt="8" custScaleX="795982" custScaleY="259832" custLinFactY="-106906" custLinFactNeighborX="-64243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F2018-E113-4CA7-96D9-F1040F2ECD53}" type="pres">
      <dgm:prSet presAssocID="{794948DE-D5F2-40D1-BA93-D15AE4B5F3AC}" presName="ChildText" presStyleLbl="revTx" presStyleIdx="2" presStyleCnt="7" custScaleX="372987" custScaleY="112506" custLinFactX="61836" custLinFactNeighborX="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E3F18-0AB7-495A-BAB4-3C88B0C2494C}" type="pres">
      <dgm:prSet presAssocID="{51053073-22DB-4BC9-8D40-F2B978851F84}" presName="sibTrans" presStyleCnt="0"/>
      <dgm:spPr/>
    </dgm:pt>
    <dgm:pt modelId="{E444867E-9A2B-44B4-AE88-A2A255A5CC22}" type="pres">
      <dgm:prSet presAssocID="{20129C54-4CC6-4856-B80D-D6B3724F81E5}" presName="composite" presStyleCnt="0"/>
      <dgm:spPr/>
    </dgm:pt>
    <dgm:pt modelId="{F9524D5E-D67C-4C45-893B-1111CBDB119D}" type="pres">
      <dgm:prSet presAssocID="{20129C54-4CC6-4856-B80D-D6B3724F81E5}" presName="bentUpArrow1" presStyleLbl="alignImgPlace1" presStyleIdx="3" presStyleCnt="7" custScaleX="202822" custScaleY="208911" custLinFactX="-300000" custLinFactY="-9562" custLinFactNeighborX="-351140" custLinFactNeighborY="-100000"/>
      <dgm:spPr>
        <a:solidFill>
          <a:srgbClr val="3399FF"/>
        </a:solidFill>
      </dgm:spPr>
      <dgm:t>
        <a:bodyPr/>
        <a:lstStyle/>
        <a:p>
          <a:endParaRPr lang="ru-RU"/>
        </a:p>
      </dgm:t>
    </dgm:pt>
    <dgm:pt modelId="{78FA43B2-7BA5-4B77-8CDA-EF81298CF5A4}" type="pres">
      <dgm:prSet presAssocID="{20129C54-4CC6-4856-B80D-D6B3724F81E5}" presName="ParentText" presStyleLbl="node1" presStyleIdx="3" presStyleCnt="8" custScaleX="807910" custScaleY="246992" custLinFactX="-100000" custLinFactY="-100000" custLinFactNeighborX="-124802" custLinFactNeighborY="-1094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B794F-4F4F-4621-A018-033136710992}" type="pres">
      <dgm:prSet presAssocID="{20129C54-4CC6-4856-B80D-D6B3724F81E5}" presName="Child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11CA6806-9DDD-46A9-B0FB-95AB9E479D13}" type="pres">
      <dgm:prSet presAssocID="{8F715720-02F3-4064-97E3-262A065490B8}" presName="sibTrans" presStyleCnt="0"/>
      <dgm:spPr/>
    </dgm:pt>
    <dgm:pt modelId="{61FC4A8F-4418-4D7F-B542-3ED1A67F3C6E}" type="pres">
      <dgm:prSet presAssocID="{7E85E399-582C-4E74-97F5-079E772D13F1}" presName="composite" presStyleCnt="0"/>
      <dgm:spPr/>
    </dgm:pt>
    <dgm:pt modelId="{3784E52D-14EC-4800-90D4-1CC97793CC08}" type="pres">
      <dgm:prSet presAssocID="{7E85E399-582C-4E74-97F5-079E772D13F1}" presName="bentUpArrow1" presStyleLbl="alignImgPlace1" presStyleIdx="4" presStyleCnt="7" custLinFactX="-275301" custLinFactY="-56774" custLinFactNeighborX="-300000" custLinFactNeighborY="-100000"/>
      <dgm:spPr/>
    </dgm:pt>
    <dgm:pt modelId="{F0E71402-6975-49FB-BF94-1031F566E98D}" type="pres">
      <dgm:prSet presAssocID="{7E85E399-582C-4E74-97F5-079E772D13F1}" presName="ParentText" presStyleLbl="node1" presStyleIdx="4" presStyleCnt="8" custFlipVert="0" custScaleX="835620" custScaleY="250304" custLinFactX="-154009" custLinFactY="-37679" custLinFactNeighborX="-2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56AC4-4352-4F86-8022-45229371CE1E}" type="pres">
      <dgm:prSet presAssocID="{7E85E399-582C-4E74-97F5-079E772D13F1}" presName="Child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CFD5E5EA-97C6-4F32-B20C-C8F71D7CE9CC}" type="pres">
      <dgm:prSet presAssocID="{1ECC8F6A-4907-4D3D-BAE3-D79F779ACC83}" presName="sibTrans" presStyleCnt="0"/>
      <dgm:spPr/>
    </dgm:pt>
    <dgm:pt modelId="{B1CDDE56-891D-49A8-A784-30AD5D5E076E}" type="pres">
      <dgm:prSet presAssocID="{3852F7EC-2F18-40C6-BC34-AE1B1D5D2460}" presName="composite" presStyleCnt="0"/>
      <dgm:spPr/>
    </dgm:pt>
    <dgm:pt modelId="{9FF6E6CB-EC35-4E67-930B-567709547C06}" type="pres">
      <dgm:prSet presAssocID="{3852F7EC-2F18-40C6-BC34-AE1B1D5D2460}" presName="bentUpArrow1" presStyleLbl="alignImgPlace1" presStyleIdx="5" presStyleCnt="7" custLinFactX="-320361" custLinFactY="-42163" custLinFactNeighborX="-400000" custLinFactNeighborY="-100000"/>
      <dgm:spPr/>
      <dgm:t>
        <a:bodyPr/>
        <a:lstStyle/>
        <a:p>
          <a:endParaRPr lang="ru-RU"/>
        </a:p>
      </dgm:t>
    </dgm:pt>
    <dgm:pt modelId="{E086527F-604A-448F-99A7-C76A9F5918F7}" type="pres">
      <dgm:prSet presAssocID="{3852F7EC-2F18-40C6-BC34-AE1B1D5D2460}" presName="ParentText" presStyleLbl="node1" presStyleIdx="5" presStyleCnt="8" custScaleX="841097" custScaleY="265578" custLinFactX="-200000" custLinFactNeighborX="-294399" custLinFactNeighborY="-102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2C1A9-D1C5-4F75-9CB4-E7A13D9EAF23}" type="pres">
      <dgm:prSet presAssocID="{3852F7EC-2F18-40C6-BC34-AE1B1D5D2460}" presName="Child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85D5A36F-3D2A-437A-A513-691D78545410}" type="pres">
      <dgm:prSet presAssocID="{FACBE690-F1E4-4253-86B8-156BE3AC40D3}" presName="sibTrans" presStyleCnt="0"/>
      <dgm:spPr/>
    </dgm:pt>
    <dgm:pt modelId="{65C99B8B-EE94-4861-9E84-B5F06405B35F}" type="pres">
      <dgm:prSet presAssocID="{83AD1327-CE91-4EE5-8C8C-B18F6C1453FA}" presName="composite" presStyleCnt="0"/>
      <dgm:spPr/>
    </dgm:pt>
    <dgm:pt modelId="{C6AB7541-2462-4A48-88E2-436B3EAFDF4E}" type="pres">
      <dgm:prSet presAssocID="{83AD1327-CE91-4EE5-8C8C-B18F6C1453FA}" presName="bentUpArrow1" presStyleLbl="alignImgPlace1" presStyleIdx="6" presStyleCnt="7" custScaleX="182854" custScaleY="190253" custLinFactX="-700000" custLinFactNeighborX="-755985" custLinFactNeighborY="-63089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B2EF5091-358F-4A0D-9F94-42C610B25C7E}" type="pres">
      <dgm:prSet presAssocID="{83AD1327-CE91-4EE5-8C8C-B18F6C1453FA}" presName="ParentText" presStyleLbl="node1" presStyleIdx="6" presStyleCnt="8" custScaleX="804405" custScaleY="288160" custLinFactX="-232390" custLinFactY="2193" custLinFactNeighborX="-3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916D2-1C36-43B5-90A4-4A4A1B24C9C4}" type="pres">
      <dgm:prSet presAssocID="{83AD1327-CE91-4EE5-8C8C-B18F6C1453FA}" presName="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A1C45AE5-21AE-48F7-B620-3D467D8285E4}" type="pres">
      <dgm:prSet presAssocID="{405CC183-9969-4E0D-A9B4-4A4F0FB7EDCE}" presName="sibTrans" presStyleCnt="0"/>
      <dgm:spPr/>
    </dgm:pt>
    <dgm:pt modelId="{D6D92174-3667-4ECC-A306-AD83EFBF9D30}" type="pres">
      <dgm:prSet presAssocID="{566767E2-A8DD-4A2E-9E5B-2E150340238F}" presName="composite" presStyleCnt="0"/>
      <dgm:spPr/>
    </dgm:pt>
    <dgm:pt modelId="{68F7AD94-6C85-4329-8194-A4CFC792AA4A}" type="pres">
      <dgm:prSet presAssocID="{566767E2-A8DD-4A2E-9E5B-2E150340238F}" presName="ParentText" presStyleLbl="node1" presStyleIdx="7" presStyleCnt="8" custScaleX="715305" custScaleY="271648" custLinFactX="-219928" custLinFactY="100000" custLinFactNeighborX="-300000" custLinFactNeighborY="1584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6FF47F-4B05-4889-B9C9-F65632E3E21E}" type="presOf" srcId="{83AD1327-CE91-4EE5-8C8C-B18F6C1453FA}" destId="{B2EF5091-358F-4A0D-9F94-42C610B25C7E}" srcOrd="0" destOrd="0" presId="urn:microsoft.com/office/officeart/2005/8/layout/StepDownProcess"/>
    <dgm:cxn modelId="{FC5B0EE2-E594-4277-9B53-DD328286C766}" srcId="{AFD02EA7-1762-4A75-A91C-77A8C9CCC0BE}" destId="{3852F7EC-2F18-40C6-BC34-AE1B1D5D2460}" srcOrd="5" destOrd="0" parTransId="{4440A90C-6F0C-4761-81D1-43B8BBCB0CF0}" sibTransId="{FACBE690-F1E4-4253-86B8-156BE3AC40D3}"/>
    <dgm:cxn modelId="{C9A3A5A9-C0B8-417C-965A-75022E14B974}" srcId="{AFD02EA7-1762-4A75-A91C-77A8C9CCC0BE}" destId="{566767E2-A8DD-4A2E-9E5B-2E150340238F}" srcOrd="7" destOrd="0" parTransId="{A9D5B8D5-37F3-45FA-BC5B-1AF305F783D0}" sibTransId="{C94B98A2-F83A-4DF9-8529-FD5518CC5975}"/>
    <dgm:cxn modelId="{B5DFAB6F-ABA9-42D6-B835-F338125F26E1}" srcId="{AFD02EA7-1762-4A75-A91C-77A8C9CCC0BE}" destId="{794948DE-D5F2-40D1-BA93-D15AE4B5F3AC}" srcOrd="2" destOrd="0" parTransId="{DBD8EF9C-6A8E-4BCD-8047-3042761C0756}" sibTransId="{51053073-22DB-4BC9-8D40-F2B978851F84}"/>
    <dgm:cxn modelId="{5BDE0B97-68AB-43A8-A3F1-BF371FF777D4}" srcId="{AFD02EA7-1762-4A75-A91C-77A8C9CCC0BE}" destId="{20129C54-4CC6-4856-B80D-D6B3724F81E5}" srcOrd="3" destOrd="0" parTransId="{634EF26E-45BA-470A-965B-A7FB13C9BE1F}" sibTransId="{8F715720-02F3-4064-97E3-262A065490B8}"/>
    <dgm:cxn modelId="{17847D20-498D-45F1-9856-407BA40856F7}" type="presOf" srcId="{3852F7EC-2F18-40C6-BC34-AE1B1D5D2460}" destId="{E086527F-604A-448F-99A7-C76A9F5918F7}" srcOrd="0" destOrd="0" presId="urn:microsoft.com/office/officeart/2005/8/layout/StepDownProcess"/>
    <dgm:cxn modelId="{8749840F-A151-421B-B2FD-6EFC95179F64}" type="presOf" srcId="{42146C61-B443-4A97-9F83-BB61A9DD3B09}" destId="{AE4B964A-F59E-48B2-B115-55BB96A6EF70}" srcOrd="0" destOrd="0" presId="urn:microsoft.com/office/officeart/2005/8/layout/StepDownProcess"/>
    <dgm:cxn modelId="{139F4CA0-33CA-4CA5-A4E3-BF996B878709}" type="presOf" srcId="{794948DE-D5F2-40D1-BA93-D15AE4B5F3AC}" destId="{37706E10-71EC-44FE-A002-73938F6851EE}" srcOrd="0" destOrd="0" presId="urn:microsoft.com/office/officeart/2005/8/layout/StepDownProcess"/>
    <dgm:cxn modelId="{757482EB-0193-42D8-9364-9767523E571E}" srcId="{AFD02EA7-1762-4A75-A91C-77A8C9CCC0BE}" destId="{22D14584-8F03-47EE-A3E6-4A85E53557F0}" srcOrd="1" destOrd="0" parTransId="{8CDC1308-09B4-4702-BB28-A8589B7AB508}" sibTransId="{8D7FE183-6BC9-4E90-AD2A-2C148D93EA2F}"/>
    <dgm:cxn modelId="{78CE58FC-B733-4C6F-B0C3-66E576D56D53}" type="presOf" srcId="{22D14584-8F03-47EE-A3E6-4A85E53557F0}" destId="{D755E4CE-1B59-4A71-9515-34FDBE54064E}" srcOrd="0" destOrd="0" presId="urn:microsoft.com/office/officeart/2005/8/layout/StepDownProcess"/>
    <dgm:cxn modelId="{16861E39-F1AB-47B2-B7B3-385C77FD30E8}" type="presOf" srcId="{20129C54-4CC6-4856-B80D-D6B3724F81E5}" destId="{78FA43B2-7BA5-4B77-8CDA-EF81298CF5A4}" srcOrd="0" destOrd="0" presId="urn:microsoft.com/office/officeart/2005/8/layout/StepDownProcess"/>
    <dgm:cxn modelId="{5FEACB55-95BF-463E-94FF-8EC57A995AE7}" srcId="{AFD02EA7-1762-4A75-A91C-77A8C9CCC0BE}" destId="{83AD1327-CE91-4EE5-8C8C-B18F6C1453FA}" srcOrd="6" destOrd="0" parTransId="{16B5BBC9-B114-4B93-B221-E878B2C69DC3}" sibTransId="{405CC183-9969-4E0D-A9B4-4A4F0FB7EDCE}"/>
    <dgm:cxn modelId="{D20E5052-D5AA-4CE9-8805-78BE8F7CC820}" srcId="{AFD02EA7-1762-4A75-A91C-77A8C9CCC0BE}" destId="{7E85E399-582C-4E74-97F5-079E772D13F1}" srcOrd="4" destOrd="0" parTransId="{D8D9E74B-B55F-4A8A-A657-A2E0F11B7AB2}" sibTransId="{1ECC8F6A-4907-4D3D-BAE3-D79F779ACC83}"/>
    <dgm:cxn modelId="{774269E6-014F-4B7E-BCDA-522E8F02D86B}" type="presOf" srcId="{566767E2-A8DD-4A2E-9E5B-2E150340238F}" destId="{68F7AD94-6C85-4329-8194-A4CFC792AA4A}" srcOrd="0" destOrd="0" presId="urn:microsoft.com/office/officeart/2005/8/layout/StepDownProcess"/>
    <dgm:cxn modelId="{2DAED95C-AFD7-41B2-9EFF-F7E24EF7F61D}" type="presOf" srcId="{7E85E399-582C-4E74-97F5-079E772D13F1}" destId="{F0E71402-6975-49FB-BF94-1031F566E98D}" srcOrd="0" destOrd="0" presId="urn:microsoft.com/office/officeart/2005/8/layout/StepDownProcess"/>
    <dgm:cxn modelId="{0A881E86-75B1-41EF-9F10-466F56CC60B6}" srcId="{AFD02EA7-1762-4A75-A91C-77A8C9CCC0BE}" destId="{42146C61-B443-4A97-9F83-BB61A9DD3B09}" srcOrd="0" destOrd="0" parTransId="{E275AF7F-90A8-4298-A187-40EC58D32F97}" sibTransId="{116C4A87-DA55-436C-A67C-01F904771397}"/>
    <dgm:cxn modelId="{62DFEE1A-F6F4-4347-881A-EBF7E1C3EA05}" type="presOf" srcId="{AFD02EA7-1762-4A75-A91C-77A8C9CCC0BE}" destId="{19E59A41-B716-4FA3-8BE7-61D369FBAA47}" srcOrd="0" destOrd="0" presId="urn:microsoft.com/office/officeart/2005/8/layout/StepDownProcess"/>
    <dgm:cxn modelId="{4EC59EC7-2AC0-4346-B367-186E25E774CF}" type="presParOf" srcId="{19E59A41-B716-4FA3-8BE7-61D369FBAA47}" destId="{B30FDC75-FCFA-4F95-A749-F32168F0F8E5}" srcOrd="0" destOrd="0" presId="urn:microsoft.com/office/officeart/2005/8/layout/StepDownProcess"/>
    <dgm:cxn modelId="{30CF2B66-8198-4C53-8055-24F661A0C0FF}" type="presParOf" srcId="{B30FDC75-FCFA-4F95-A749-F32168F0F8E5}" destId="{5471AECA-D0D6-469D-9CAE-41F2D037037E}" srcOrd="0" destOrd="0" presId="urn:microsoft.com/office/officeart/2005/8/layout/StepDownProcess"/>
    <dgm:cxn modelId="{36E24864-5E1D-42CC-9298-B753E90C0057}" type="presParOf" srcId="{B30FDC75-FCFA-4F95-A749-F32168F0F8E5}" destId="{AE4B964A-F59E-48B2-B115-55BB96A6EF70}" srcOrd="1" destOrd="0" presId="urn:microsoft.com/office/officeart/2005/8/layout/StepDownProcess"/>
    <dgm:cxn modelId="{FAA15A8B-D547-47EA-B74F-B2026EF33AE6}" type="presParOf" srcId="{B30FDC75-FCFA-4F95-A749-F32168F0F8E5}" destId="{A758EAB1-2F3A-4B93-9292-4E2438726E8F}" srcOrd="2" destOrd="0" presId="urn:microsoft.com/office/officeart/2005/8/layout/StepDownProcess"/>
    <dgm:cxn modelId="{16397A06-D7C3-4040-9591-EDBA810A9C01}" type="presParOf" srcId="{19E59A41-B716-4FA3-8BE7-61D369FBAA47}" destId="{3C544374-3020-4658-9F0E-25A46A4B7551}" srcOrd="1" destOrd="0" presId="urn:microsoft.com/office/officeart/2005/8/layout/StepDownProcess"/>
    <dgm:cxn modelId="{09086FA3-A798-4C2F-A062-61F3290A42E2}" type="presParOf" srcId="{19E59A41-B716-4FA3-8BE7-61D369FBAA47}" destId="{5AE0A1D9-1247-4471-9633-FF20AC512ABE}" srcOrd="2" destOrd="0" presId="urn:microsoft.com/office/officeart/2005/8/layout/StepDownProcess"/>
    <dgm:cxn modelId="{60F7676C-436D-4ABB-ADC2-A655AD3EED82}" type="presParOf" srcId="{5AE0A1D9-1247-4471-9633-FF20AC512ABE}" destId="{A698AD15-F056-4AEC-9FA6-78B4A1E6B59F}" srcOrd="0" destOrd="0" presId="urn:microsoft.com/office/officeart/2005/8/layout/StepDownProcess"/>
    <dgm:cxn modelId="{937A4129-9056-4239-B36D-6EB95F826379}" type="presParOf" srcId="{5AE0A1D9-1247-4471-9633-FF20AC512ABE}" destId="{D755E4CE-1B59-4A71-9515-34FDBE54064E}" srcOrd="1" destOrd="0" presId="urn:microsoft.com/office/officeart/2005/8/layout/StepDownProcess"/>
    <dgm:cxn modelId="{04F18BB9-3C50-4A50-9093-60001BB1E813}" type="presParOf" srcId="{5AE0A1D9-1247-4471-9633-FF20AC512ABE}" destId="{80E1CA0C-28E6-4517-836D-1C231FE2D396}" srcOrd="2" destOrd="0" presId="urn:microsoft.com/office/officeart/2005/8/layout/StepDownProcess"/>
    <dgm:cxn modelId="{70E45A34-A550-4ED0-B63C-43B067551C86}" type="presParOf" srcId="{19E59A41-B716-4FA3-8BE7-61D369FBAA47}" destId="{326BDD5A-85D8-45F3-97CC-DD48B8DD8E13}" srcOrd="3" destOrd="0" presId="urn:microsoft.com/office/officeart/2005/8/layout/StepDownProcess"/>
    <dgm:cxn modelId="{CC923B01-D198-43ED-BA1B-B95B0BE803F2}" type="presParOf" srcId="{19E59A41-B716-4FA3-8BE7-61D369FBAA47}" destId="{8B75D89D-7553-4312-9D88-390CAEF964F5}" srcOrd="4" destOrd="0" presId="urn:microsoft.com/office/officeart/2005/8/layout/StepDownProcess"/>
    <dgm:cxn modelId="{BB748781-B7E8-4A06-9921-E352484655FC}" type="presParOf" srcId="{8B75D89D-7553-4312-9D88-390CAEF964F5}" destId="{E6DC6B68-3ABB-440C-A725-564A1E335BD8}" srcOrd="0" destOrd="0" presId="urn:microsoft.com/office/officeart/2005/8/layout/StepDownProcess"/>
    <dgm:cxn modelId="{410700F0-2FE4-4654-B79D-DB3C52AC51A6}" type="presParOf" srcId="{8B75D89D-7553-4312-9D88-390CAEF964F5}" destId="{37706E10-71EC-44FE-A002-73938F6851EE}" srcOrd="1" destOrd="0" presId="urn:microsoft.com/office/officeart/2005/8/layout/StepDownProcess"/>
    <dgm:cxn modelId="{67295A51-D1EB-4BDC-ADC5-60B0F115DE1C}" type="presParOf" srcId="{8B75D89D-7553-4312-9D88-390CAEF964F5}" destId="{C71F2018-E113-4CA7-96D9-F1040F2ECD53}" srcOrd="2" destOrd="0" presId="urn:microsoft.com/office/officeart/2005/8/layout/StepDownProcess"/>
    <dgm:cxn modelId="{DD47D20F-AC59-49C1-BB82-1DE8FEA47BAE}" type="presParOf" srcId="{19E59A41-B716-4FA3-8BE7-61D369FBAA47}" destId="{2C6E3F18-0AB7-495A-BAB4-3C88B0C2494C}" srcOrd="5" destOrd="0" presId="urn:microsoft.com/office/officeart/2005/8/layout/StepDownProcess"/>
    <dgm:cxn modelId="{4A9DE332-C35E-44F2-B62F-892BD4FE977D}" type="presParOf" srcId="{19E59A41-B716-4FA3-8BE7-61D369FBAA47}" destId="{E444867E-9A2B-44B4-AE88-A2A255A5CC22}" srcOrd="6" destOrd="0" presId="urn:microsoft.com/office/officeart/2005/8/layout/StepDownProcess"/>
    <dgm:cxn modelId="{D099F935-7FBA-44F5-A6C1-C9AB98EB8474}" type="presParOf" srcId="{E444867E-9A2B-44B4-AE88-A2A255A5CC22}" destId="{F9524D5E-D67C-4C45-893B-1111CBDB119D}" srcOrd="0" destOrd="0" presId="urn:microsoft.com/office/officeart/2005/8/layout/StepDownProcess"/>
    <dgm:cxn modelId="{47BDA641-B2E6-4D4B-99B0-46CFDAD193FD}" type="presParOf" srcId="{E444867E-9A2B-44B4-AE88-A2A255A5CC22}" destId="{78FA43B2-7BA5-4B77-8CDA-EF81298CF5A4}" srcOrd="1" destOrd="0" presId="urn:microsoft.com/office/officeart/2005/8/layout/StepDownProcess"/>
    <dgm:cxn modelId="{28412764-7ED2-4751-A479-06F25257E2E9}" type="presParOf" srcId="{E444867E-9A2B-44B4-AE88-A2A255A5CC22}" destId="{4B5B794F-4F4F-4621-A018-033136710992}" srcOrd="2" destOrd="0" presId="urn:microsoft.com/office/officeart/2005/8/layout/StepDownProcess"/>
    <dgm:cxn modelId="{4ED32087-910D-4AA5-A684-8F0AD3AC3F9B}" type="presParOf" srcId="{19E59A41-B716-4FA3-8BE7-61D369FBAA47}" destId="{11CA6806-9DDD-46A9-B0FB-95AB9E479D13}" srcOrd="7" destOrd="0" presId="urn:microsoft.com/office/officeart/2005/8/layout/StepDownProcess"/>
    <dgm:cxn modelId="{DFA17DEA-99D8-414F-AEEA-36FA7E736342}" type="presParOf" srcId="{19E59A41-B716-4FA3-8BE7-61D369FBAA47}" destId="{61FC4A8F-4418-4D7F-B542-3ED1A67F3C6E}" srcOrd="8" destOrd="0" presId="urn:microsoft.com/office/officeart/2005/8/layout/StepDownProcess"/>
    <dgm:cxn modelId="{21C9DBA7-064D-4CA7-9B02-D2D34C5B6837}" type="presParOf" srcId="{61FC4A8F-4418-4D7F-B542-3ED1A67F3C6E}" destId="{3784E52D-14EC-4800-90D4-1CC97793CC08}" srcOrd="0" destOrd="0" presId="urn:microsoft.com/office/officeart/2005/8/layout/StepDownProcess"/>
    <dgm:cxn modelId="{9E99396C-8C47-4D5B-BD19-9BEB568E4644}" type="presParOf" srcId="{61FC4A8F-4418-4D7F-B542-3ED1A67F3C6E}" destId="{F0E71402-6975-49FB-BF94-1031F566E98D}" srcOrd="1" destOrd="0" presId="urn:microsoft.com/office/officeart/2005/8/layout/StepDownProcess"/>
    <dgm:cxn modelId="{48A472BF-5B39-4E97-808F-58540C179950}" type="presParOf" srcId="{61FC4A8F-4418-4D7F-B542-3ED1A67F3C6E}" destId="{6F756AC4-4352-4F86-8022-45229371CE1E}" srcOrd="2" destOrd="0" presId="urn:microsoft.com/office/officeart/2005/8/layout/StepDownProcess"/>
    <dgm:cxn modelId="{ADA3C2AC-2953-44F5-BEDD-F71917D61746}" type="presParOf" srcId="{19E59A41-B716-4FA3-8BE7-61D369FBAA47}" destId="{CFD5E5EA-97C6-4F32-B20C-C8F71D7CE9CC}" srcOrd="9" destOrd="0" presId="urn:microsoft.com/office/officeart/2005/8/layout/StepDownProcess"/>
    <dgm:cxn modelId="{00A0F6AA-6C71-4A4B-BFAC-13C6A6F5CA27}" type="presParOf" srcId="{19E59A41-B716-4FA3-8BE7-61D369FBAA47}" destId="{B1CDDE56-891D-49A8-A784-30AD5D5E076E}" srcOrd="10" destOrd="0" presId="urn:microsoft.com/office/officeart/2005/8/layout/StepDownProcess"/>
    <dgm:cxn modelId="{6097453B-4A38-4EE2-9589-F58096FFE4EB}" type="presParOf" srcId="{B1CDDE56-891D-49A8-A784-30AD5D5E076E}" destId="{9FF6E6CB-EC35-4E67-930B-567709547C06}" srcOrd="0" destOrd="0" presId="urn:microsoft.com/office/officeart/2005/8/layout/StepDownProcess"/>
    <dgm:cxn modelId="{93909935-C36E-4C8F-BAC7-852FFDA0A1D8}" type="presParOf" srcId="{B1CDDE56-891D-49A8-A784-30AD5D5E076E}" destId="{E086527F-604A-448F-99A7-C76A9F5918F7}" srcOrd="1" destOrd="0" presId="urn:microsoft.com/office/officeart/2005/8/layout/StepDownProcess"/>
    <dgm:cxn modelId="{66E59C13-1B53-46F5-BCA2-CF87C4603B7F}" type="presParOf" srcId="{B1CDDE56-891D-49A8-A784-30AD5D5E076E}" destId="{8A52C1A9-D1C5-4F75-9CB4-E7A13D9EAF23}" srcOrd="2" destOrd="0" presId="urn:microsoft.com/office/officeart/2005/8/layout/StepDownProcess"/>
    <dgm:cxn modelId="{87127754-44B7-42C1-ABBA-C3A9FB98A48F}" type="presParOf" srcId="{19E59A41-B716-4FA3-8BE7-61D369FBAA47}" destId="{85D5A36F-3D2A-437A-A513-691D78545410}" srcOrd="11" destOrd="0" presId="urn:microsoft.com/office/officeart/2005/8/layout/StepDownProcess"/>
    <dgm:cxn modelId="{8EB25541-B3F0-431A-B45D-FDA8F0D31C90}" type="presParOf" srcId="{19E59A41-B716-4FA3-8BE7-61D369FBAA47}" destId="{65C99B8B-EE94-4861-9E84-B5F06405B35F}" srcOrd="12" destOrd="0" presId="urn:microsoft.com/office/officeart/2005/8/layout/StepDownProcess"/>
    <dgm:cxn modelId="{71F10FB4-D52B-4745-BE96-A3120FA092EE}" type="presParOf" srcId="{65C99B8B-EE94-4861-9E84-B5F06405B35F}" destId="{C6AB7541-2462-4A48-88E2-436B3EAFDF4E}" srcOrd="0" destOrd="0" presId="urn:microsoft.com/office/officeart/2005/8/layout/StepDownProcess"/>
    <dgm:cxn modelId="{FF754643-37AD-4916-99A5-FC968D8D11EA}" type="presParOf" srcId="{65C99B8B-EE94-4861-9E84-B5F06405B35F}" destId="{B2EF5091-358F-4A0D-9F94-42C610B25C7E}" srcOrd="1" destOrd="0" presId="urn:microsoft.com/office/officeart/2005/8/layout/StepDownProcess"/>
    <dgm:cxn modelId="{0FCE41C3-3F81-4792-BE3A-3AE00F727DF5}" type="presParOf" srcId="{65C99B8B-EE94-4861-9E84-B5F06405B35F}" destId="{5FE916D2-1C36-43B5-90A4-4A4A1B24C9C4}" srcOrd="2" destOrd="0" presId="urn:microsoft.com/office/officeart/2005/8/layout/StepDownProcess"/>
    <dgm:cxn modelId="{6768F026-0FD5-45FD-8052-7548BB0539E1}" type="presParOf" srcId="{19E59A41-B716-4FA3-8BE7-61D369FBAA47}" destId="{A1C45AE5-21AE-48F7-B620-3D467D8285E4}" srcOrd="13" destOrd="0" presId="urn:microsoft.com/office/officeart/2005/8/layout/StepDownProcess"/>
    <dgm:cxn modelId="{5689A139-C936-4E97-A362-F8ECE616895D}" type="presParOf" srcId="{19E59A41-B716-4FA3-8BE7-61D369FBAA47}" destId="{D6D92174-3667-4ECC-A306-AD83EFBF9D30}" srcOrd="14" destOrd="0" presId="urn:microsoft.com/office/officeart/2005/8/layout/StepDownProcess"/>
    <dgm:cxn modelId="{84C52856-2407-4903-A19B-2E91646ECB9B}" type="presParOf" srcId="{D6D92174-3667-4ECC-A306-AD83EFBF9D30}" destId="{68F7AD94-6C85-4329-8194-A4CFC792AA4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1A3DF-FC72-407C-A24B-953F75F19197}" type="doc">
      <dgm:prSet loTypeId="urn:microsoft.com/office/officeart/2005/8/layout/radial6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FDAA36B-79D2-4AAB-8DE2-025954D44DD7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rgbClr val="0000FF"/>
              </a:solidFill>
            </a:rPr>
            <a:t>ИНФОРМАЦИОННЫЙ</a:t>
          </a:r>
          <a:endParaRPr lang="ru-RU" sz="1400" i="1" dirty="0">
            <a:solidFill>
              <a:srgbClr val="0000FF"/>
            </a:solidFill>
          </a:endParaRPr>
        </a:p>
      </dgm:t>
    </dgm:pt>
    <dgm:pt modelId="{63E2DA33-0C16-4AFE-ACFB-559D34E03199}" type="parTrans" cxnId="{BFFA6C9E-69A6-4796-A67A-D616FE70E47E}">
      <dgm:prSet/>
      <dgm:spPr/>
      <dgm:t>
        <a:bodyPr/>
        <a:lstStyle/>
        <a:p>
          <a:endParaRPr lang="ru-RU" i="1"/>
        </a:p>
      </dgm:t>
    </dgm:pt>
    <dgm:pt modelId="{28E6F8EA-F670-4047-A8AE-543AA603FE70}" type="sibTrans" cxnId="{BFFA6C9E-69A6-4796-A67A-D616FE70E47E}">
      <dgm:prSet/>
      <dgm:spPr/>
      <dgm:t>
        <a:bodyPr/>
        <a:lstStyle/>
        <a:p>
          <a:endParaRPr lang="ru-RU" i="1"/>
        </a:p>
      </dgm:t>
    </dgm:pt>
    <dgm:pt modelId="{05D570F7-18FB-4E5B-AA20-385436F4431B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rgbClr val="0000FF"/>
              </a:solidFill>
            </a:rPr>
            <a:t>СОЦИАЛЬНЫЙ</a:t>
          </a:r>
          <a:endParaRPr lang="ru-RU" sz="1400" i="1" dirty="0">
            <a:solidFill>
              <a:srgbClr val="0000FF"/>
            </a:solidFill>
          </a:endParaRPr>
        </a:p>
      </dgm:t>
    </dgm:pt>
    <dgm:pt modelId="{3BA924A6-BDEE-4EC9-8AEB-89228B845907}" type="parTrans" cxnId="{EEF28368-0230-4772-A613-339F20EA0872}">
      <dgm:prSet/>
      <dgm:spPr/>
      <dgm:t>
        <a:bodyPr/>
        <a:lstStyle/>
        <a:p>
          <a:endParaRPr lang="ru-RU" i="1"/>
        </a:p>
      </dgm:t>
    </dgm:pt>
    <dgm:pt modelId="{86581D92-2E59-48EB-9B28-BAA601D149B5}" type="sibTrans" cxnId="{EEF28368-0230-4772-A613-339F20EA0872}">
      <dgm:prSet/>
      <dgm:spPr/>
      <dgm:t>
        <a:bodyPr/>
        <a:lstStyle/>
        <a:p>
          <a:endParaRPr lang="ru-RU" i="1"/>
        </a:p>
      </dgm:t>
    </dgm:pt>
    <dgm:pt modelId="{D9FD7B3A-D553-4755-97BF-63F88D234CF6}">
      <dgm:prSet custT="1"/>
      <dgm:spPr/>
      <dgm:t>
        <a:bodyPr/>
        <a:lstStyle/>
        <a:p>
          <a:r>
            <a:rPr lang="ru-RU" sz="1400" b="1" i="1" dirty="0" smtClean="0">
              <a:solidFill>
                <a:srgbClr val="0000FF"/>
              </a:solidFill>
            </a:rPr>
            <a:t>ТЕХНОЛОГИЧЕСКИЙ</a:t>
          </a:r>
          <a:r>
            <a:rPr lang="ru-RU" sz="1800" b="1" i="1" dirty="0" smtClean="0"/>
            <a:t> </a:t>
          </a:r>
          <a:endParaRPr lang="ru-RU" sz="1800" b="1" i="1" dirty="0"/>
        </a:p>
      </dgm:t>
    </dgm:pt>
    <dgm:pt modelId="{6F1AD22E-8AE1-431A-9D98-B036160A0E2B}" type="parTrans" cxnId="{8A0B94B0-EF6F-46B1-9BDD-57FA22CB3D74}">
      <dgm:prSet/>
      <dgm:spPr/>
      <dgm:t>
        <a:bodyPr/>
        <a:lstStyle/>
        <a:p>
          <a:endParaRPr lang="ru-RU" i="1"/>
        </a:p>
      </dgm:t>
    </dgm:pt>
    <dgm:pt modelId="{B3215D5B-6FED-4E89-8FF4-0A9952AF4586}" type="sibTrans" cxnId="{8A0B94B0-EF6F-46B1-9BDD-57FA22CB3D74}">
      <dgm:prSet/>
      <dgm:spPr/>
      <dgm:t>
        <a:bodyPr/>
        <a:lstStyle/>
        <a:p>
          <a:endParaRPr lang="ru-RU" i="1"/>
        </a:p>
      </dgm:t>
    </dgm:pt>
    <dgm:pt modelId="{AD55A563-32BA-4B1A-B046-5E0ED4D7A528}">
      <dgm:prSet phldrT="[Текст]" custT="1"/>
      <dgm:spPr/>
      <dgm:t>
        <a:bodyPr/>
        <a:lstStyle/>
        <a:p>
          <a:r>
            <a:rPr lang="ru-RU" sz="1400" b="1" i="1" cap="all" dirty="0" smtClean="0">
              <a:solidFill>
                <a:srgbClr val="0000FF"/>
              </a:solidFill>
            </a:rPr>
            <a:t>эргономический</a:t>
          </a:r>
          <a:endParaRPr lang="ru-RU" sz="1400" i="1" dirty="0">
            <a:solidFill>
              <a:srgbClr val="0000FF"/>
            </a:solidFill>
          </a:endParaRPr>
        </a:p>
      </dgm:t>
    </dgm:pt>
    <dgm:pt modelId="{1A67D9C2-C653-4894-AB96-91C6BEB0E921}" type="sibTrans" cxnId="{E1AB5D8C-3410-40DB-B2A5-1097480ECDCE}">
      <dgm:prSet/>
      <dgm:spPr/>
      <dgm:t>
        <a:bodyPr/>
        <a:lstStyle/>
        <a:p>
          <a:endParaRPr lang="ru-RU" i="1"/>
        </a:p>
      </dgm:t>
    </dgm:pt>
    <dgm:pt modelId="{4B425893-1B6C-4821-9673-D221CE1896A1}" type="parTrans" cxnId="{E1AB5D8C-3410-40DB-B2A5-1097480ECDCE}">
      <dgm:prSet/>
      <dgm:spPr/>
      <dgm:t>
        <a:bodyPr/>
        <a:lstStyle/>
        <a:p>
          <a:endParaRPr lang="ru-RU" i="1"/>
        </a:p>
      </dgm:t>
    </dgm:pt>
    <dgm:pt modelId="{B3EA4437-2715-4DF4-ACC1-5A7BE5BEE60D}">
      <dgm:prSet phldrT="[Текст]"/>
      <dgm:spPr/>
      <dgm:t>
        <a:bodyPr/>
        <a:lstStyle/>
        <a:p>
          <a:r>
            <a:rPr lang="ru-RU" dirty="0" smtClean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Компоненты методического кабинета</a:t>
          </a:r>
          <a:endParaRPr lang="ru-RU" i="1" dirty="0"/>
        </a:p>
      </dgm:t>
    </dgm:pt>
    <dgm:pt modelId="{1DF22DAE-99E9-442F-B204-5C55B1782DD2}" type="sibTrans" cxnId="{8FF96C50-537C-42F6-9EA5-C62207253154}">
      <dgm:prSet/>
      <dgm:spPr/>
      <dgm:t>
        <a:bodyPr/>
        <a:lstStyle/>
        <a:p>
          <a:endParaRPr lang="ru-RU" i="1"/>
        </a:p>
      </dgm:t>
    </dgm:pt>
    <dgm:pt modelId="{5183BD6E-691B-4941-9DDB-88605DFB8EFE}" type="parTrans" cxnId="{8FF96C50-537C-42F6-9EA5-C62207253154}">
      <dgm:prSet/>
      <dgm:spPr/>
      <dgm:t>
        <a:bodyPr/>
        <a:lstStyle/>
        <a:p>
          <a:endParaRPr lang="ru-RU" i="1"/>
        </a:p>
      </dgm:t>
    </dgm:pt>
    <dgm:pt modelId="{53D4D746-75B1-4B24-8F67-9D168788B1A5}">
      <dgm:prSet custT="1"/>
      <dgm:spPr/>
      <dgm:t>
        <a:bodyPr/>
        <a:lstStyle/>
        <a:p>
          <a:r>
            <a:rPr lang="ru-RU" sz="1400" b="1" i="1" dirty="0" smtClean="0">
              <a:solidFill>
                <a:srgbClr val="0000FF"/>
              </a:solidFill>
            </a:rPr>
            <a:t>ОРГТЕХНИЧЕСКИЙ</a:t>
          </a:r>
          <a:endParaRPr lang="ru-RU" sz="1400" b="1" i="1" dirty="0">
            <a:solidFill>
              <a:srgbClr val="0000FF"/>
            </a:solidFill>
          </a:endParaRPr>
        </a:p>
      </dgm:t>
    </dgm:pt>
    <dgm:pt modelId="{6BC1567B-9D74-4647-9BF1-4DC99D331824}" type="parTrans" cxnId="{3326F078-7EDE-4D49-A56C-2A9392D85FE9}">
      <dgm:prSet/>
      <dgm:spPr/>
      <dgm:t>
        <a:bodyPr/>
        <a:lstStyle/>
        <a:p>
          <a:endParaRPr lang="ru-RU"/>
        </a:p>
      </dgm:t>
    </dgm:pt>
    <dgm:pt modelId="{8149D4AA-1763-49D4-9E8D-932321BE3FB7}" type="sibTrans" cxnId="{3326F078-7EDE-4D49-A56C-2A9392D85FE9}">
      <dgm:prSet/>
      <dgm:spPr/>
      <dgm:t>
        <a:bodyPr/>
        <a:lstStyle/>
        <a:p>
          <a:endParaRPr lang="ru-RU"/>
        </a:p>
      </dgm:t>
    </dgm:pt>
    <dgm:pt modelId="{E79D6486-6BEB-432D-89AD-D5C135918FB4}" type="pres">
      <dgm:prSet presAssocID="{8E61A3DF-FC72-407C-A24B-953F75F1919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B5D20E-F518-4193-AA94-1B6963C250C0}" type="pres">
      <dgm:prSet presAssocID="{B3EA4437-2715-4DF4-ACC1-5A7BE5BEE60D}" presName="centerShape" presStyleLbl="node0" presStyleIdx="0" presStyleCnt="1" custScaleX="88087" custScaleY="61803" custLinFactNeighborX="0" custLinFactNeighborY="-5253"/>
      <dgm:spPr/>
      <dgm:t>
        <a:bodyPr/>
        <a:lstStyle/>
        <a:p>
          <a:endParaRPr lang="ru-RU"/>
        </a:p>
      </dgm:t>
    </dgm:pt>
    <dgm:pt modelId="{5C6E5BDA-35ED-4537-BDA4-F307C8C1129B}" type="pres">
      <dgm:prSet presAssocID="{4FDAA36B-79D2-4AAB-8DE2-025954D44DD7}" presName="node" presStyleLbl="node1" presStyleIdx="0" presStyleCnt="5" custScaleX="241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064E6-5730-4337-8035-DDDAE58E9A2C}" type="pres">
      <dgm:prSet presAssocID="{4FDAA36B-79D2-4AAB-8DE2-025954D44DD7}" presName="dummy" presStyleCnt="0"/>
      <dgm:spPr/>
    </dgm:pt>
    <dgm:pt modelId="{88E09352-97B4-4459-8240-DF9428772DC9}" type="pres">
      <dgm:prSet presAssocID="{28E6F8EA-F670-4047-A8AE-543AA603FE70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27F12D8-6BD8-4BA7-896C-CD7010D384CC}" type="pres">
      <dgm:prSet presAssocID="{05D570F7-18FB-4E5B-AA20-385436F4431B}" presName="node" presStyleLbl="node1" presStyleIdx="1" presStyleCnt="5" custScaleX="175728" custRadScaleRad="134905" custRadScaleInc="-11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9C927-DBF7-4285-9088-474BDB3C9109}" type="pres">
      <dgm:prSet presAssocID="{05D570F7-18FB-4E5B-AA20-385436F4431B}" presName="dummy" presStyleCnt="0"/>
      <dgm:spPr/>
    </dgm:pt>
    <dgm:pt modelId="{C99DCEC5-904D-4BA2-B347-585D110548EF}" type="pres">
      <dgm:prSet presAssocID="{86581D92-2E59-48EB-9B28-BAA601D149B5}" presName="sibTrans" presStyleLbl="sibTrans2D1" presStyleIdx="1" presStyleCnt="5"/>
      <dgm:spPr/>
      <dgm:t>
        <a:bodyPr/>
        <a:lstStyle/>
        <a:p>
          <a:endParaRPr lang="ru-RU"/>
        </a:p>
      </dgm:t>
    </dgm:pt>
    <dgm:pt modelId="{38BA9D58-AC3A-449D-ABAF-4704DC345FB8}" type="pres">
      <dgm:prSet presAssocID="{53D4D746-75B1-4B24-8F67-9D168788B1A5}" presName="node" presStyleLbl="node1" presStyleIdx="2" presStyleCnt="5" custScaleX="205337" custRadScaleRad="137793" custRadScaleInc="-130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39ABF-1231-4BC0-AF96-DF9E17F2C875}" type="pres">
      <dgm:prSet presAssocID="{53D4D746-75B1-4B24-8F67-9D168788B1A5}" presName="dummy" presStyleCnt="0"/>
      <dgm:spPr/>
    </dgm:pt>
    <dgm:pt modelId="{80A5F4A7-08E7-4405-8F29-19A0B8E5D6F9}" type="pres">
      <dgm:prSet presAssocID="{8149D4AA-1763-49D4-9E8D-932321BE3FB7}" presName="sibTrans" presStyleLbl="sibTrans2D1" presStyleIdx="2" presStyleCnt="5" custScaleY="45653"/>
      <dgm:spPr/>
      <dgm:t>
        <a:bodyPr/>
        <a:lstStyle/>
        <a:p>
          <a:endParaRPr lang="ru-RU"/>
        </a:p>
      </dgm:t>
    </dgm:pt>
    <dgm:pt modelId="{4905A0FC-C3D9-4ACB-A25A-0FE8796BCD56}" type="pres">
      <dgm:prSet presAssocID="{D9FD7B3A-D553-4755-97BF-63F88D234CF6}" presName="node" presStyleLbl="node1" presStyleIdx="3" presStyleCnt="5" custScaleX="231047" custRadScaleRad="127637" custRadScaleInc="122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DF889-87CB-45AC-9BE7-A4A712B6807F}" type="pres">
      <dgm:prSet presAssocID="{D9FD7B3A-D553-4755-97BF-63F88D234CF6}" presName="dummy" presStyleCnt="0"/>
      <dgm:spPr/>
    </dgm:pt>
    <dgm:pt modelId="{95F34D33-6C91-4284-8F30-E8C280966364}" type="pres">
      <dgm:prSet presAssocID="{B3215D5B-6FED-4E89-8FF4-0A9952AF4586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4FAFEC9-A13E-4F89-9663-FC486C17FB98}" type="pres">
      <dgm:prSet presAssocID="{AD55A563-32BA-4B1A-B046-5E0ED4D7A528}" presName="node" presStyleLbl="node1" presStyleIdx="4" presStyleCnt="5" custScaleX="176276" custScaleY="110269" custRadScaleRad="130650" custRadScaleInc="-2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AE29-BB93-4C92-B21B-5AB15B4A05EA}" type="pres">
      <dgm:prSet presAssocID="{AD55A563-32BA-4B1A-B046-5E0ED4D7A528}" presName="dummy" presStyleCnt="0"/>
      <dgm:spPr/>
    </dgm:pt>
    <dgm:pt modelId="{B6FD8FB3-F04E-4A40-931A-D5EE719F4BC8}" type="pres">
      <dgm:prSet presAssocID="{1A67D9C2-C653-4894-AB96-91C6BEB0E921}" presName="sibTrans" presStyleLbl="sibTrans2D1" presStyleIdx="4" presStyleCnt="5" custLinFactNeighborX="-1313" custLinFactNeighborY="398"/>
      <dgm:spPr/>
      <dgm:t>
        <a:bodyPr/>
        <a:lstStyle/>
        <a:p>
          <a:endParaRPr lang="ru-RU"/>
        </a:p>
      </dgm:t>
    </dgm:pt>
  </dgm:ptLst>
  <dgm:cxnLst>
    <dgm:cxn modelId="{4DFCFAC8-E756-49CB-A0AF-6078C1CCCD63}" type="presOf" srcId="{05D570F7-18FB-4E5B-AA20-385436F4431B}" destId="{127F12D8-6BD8-4BA7-896C-CD7010D384CC}" srcOrd="0" destOrd="0" presId="urn:microsoft.com/office/officeart/2005/8/layout/radial6"/>
    <dgm:cxn modelId="{CE1E86AC-6F19-48EF-8AF1-0A4655490FAC}" type="presOf" srcId="{B3215D5B-6FED-4E89-8FF4-0A9952AF4586}" destId="{95F34D33-6C91-4284-8F30-E8C280966364}" srcOrd="0" destOrd="0" presId="urn:microsoft.com/office/officeart/2005/8/layout/radial6"/>
    <dgm:cxn modelId="{673FF0CA-FEE1-4CDD-99C9-00BEBDFE3987}" type="presOf" srcId="{4FDAA36B-79D2-4AAB-8DE2-025954D44DD7}" destId="{5C6E5BDA-35ED-4537-BDA4-F307C8C1129B}" srcOrd="0" destOrd="0" presId="urn:microsoft.com/office/officeart/2005/8/layout/radial6"/>
    <dgm:cxn modelId="{BFFA6C9E-69A6-4796-A67A-D616FE70E47E}" srcId="{B3EA4437-2715-4DF4-ACC1-5A7BE5BEE60D}" destId="{4FDAA36B-79D2-4AAB-8DE2-025954D44DD7}" srcOrd="0" destOrd="0" parTransId="{63E2DA33-0C16-4AFE-ACFB-559D34E03199}" sibTransId="{28E6F8EA-F670-4047-A8AE-543AA603FE70}"/>
    <dgm:cxn modelId="{B32C8D87-7C5A-4DB5-B287-BEC9917EDEAF}" type="presOf" srcId="{8149D4AA-1763-49D4-9E8D-932321BE3FB7}" destId="{80A5F4A7-08E7-4405-8F29-19A0B8E5D6F9}" srcOrd="0" destOrd="0" presId="urn:microsoft.com/office/officeart/2005/8/layout/radial6"/>
    <dgm:cxn modelId="{8FF96C50-537C-42F6-9EA5-C62207253154}" srcId="{8E61A3DF-FC72-407C-A24B-953F75F19197}" destId="{B3EA4437-2715-4DF4-ACC1-5A7BE5BEE60D}" srcOrd="0" destOrd="0" parTransId="{5183BD6E-691B-4941-9DDB-88605DFB8EFE}" sibTransId="{1DF22DAE-99E9-442F-B204-5C55B1782DD2}"/>
    <dgm:cxn modelId="{A70A1DD4-E891-4245-B451-44400B64043B}" type="presOf" srcId="{28E6F8EA-F670-4047-A8AE-543AA603FE70}" destId="{88E09352-97B4-4459-8240-DF9428772DC9}" srcOrd="0" destOrd="0" presId="urn:microsoft.com/office/officeart/2005/8/layout/radial6"/>
    <dgm:cxn modelId="{1C887597-C638-4C62-B6BE-67DFD957E315}" type="presOf" srcId="{B3EA4437-2715-4DF4-ACC1-5A7BE5BEE60D}" destId="{8EB5D20E-F518-4193-AA94-1B6963C250C0}" srcOrd="0" destOrd="0" presId="urn:microsoft.com/office/officeart/2005/8/layout/radial6"/>
    <dgm:cxn modelId="{E2AE66DD-7254-4C2D-95BF-90A699027A29}" type="presOf" srcId="{8E61A3DF-FC72-407C-A24B-953F75F19197}" destId="{E79D6486-6BEB-432D-89AD-D5C135918FB4}" srcOrd="0" destOrd="0" presId="urn:microsoft.com/office/officeart/2005/8/layout/radial6"/>
    <dgm:cxn modelId="{8A0B94B0-EF6F-46B1-9BDD-57FA22CB3D74}" srcId="{B3EA4437-2715-4DF4-ACC1-5A7BE5BEE60D}" destId="{D9FD7B3A-D553-4755-97BF-63F88D234CF6}" srcOrd="3" destOrd="0" parTransId="{6F1AD22E-8AE1-431A-9D98-B036160A0E2B}" sibTransId="{B3215D5B-6FED-4E89-8FF4-0A9952AF4586}"/>
    <dgm:cxn modelId="{EEF28368-0230-4772-A613-339F20EA0872}" srcId="{B3EA4437-2715-4DF4-ACC1-5A7BE5BEE60D}" destId="{05D570F7-18FB-4E5B-AA20-385436F4431B}" srcOrd="1" destOrd="0" parTransId="{3BA924A6-BDEE-4EC9-8AEB-89228B845907}" sibTransId="{86581D92-2E59-48EB-9B28-BAA601D149B5}"/>
    <dgm:cxn modelId="{C2A2DE53-2B56-48E3-A42F-368D52FA7ECE}" type="presOf" srcId="{AD55A563-32BA-4B1A-B046-5E0ED4D7A528}" destId="{94FAFEC9-A13E-4F89-9663-FC486C17FB98}" srcOrd="0" destOrd="0" presId="urn:microsoft.com/office/officeart/2005/8/layout/radial6"/>
    <dgm:cxn modelId="{44A37C24-1162-4122-BC47-7060D403F58C}" type="presOf" srcId="{86581D92-2E59-48EB-9B28-BAA601D149B5}" destId="{C99DCEC5-904D-4BA2-B347-585D110548EF}" srcOrd="0" destOrd="0" presId="urn:microsoft.com/office/officeart/2005/8/layout/radial6"/>
    <dgm:cxn modelId="{3326F078-7EDE-4D49-A56C-2A9392D85FE9}" srcId="{B3EA4437-2715-4DF4-ACC1-5A7BE5BEE60D}" destId="{53D4D746-75B1-4B24-8F67-9D168788B1A5}" srcOrd="2" destOrd="0" parTransId="{6BC1567B-9D74-4647-9BF1-4DC99D331824}" sibTransId="{8149D4AA-1763-49D4-9E8D-932321BE3FB7}"/>
    <dgm:cxn modelId="{81453679-259B-4527-B973-357722C5CEE1}" type="presOf" srcId="{D9FD7B3A-D553-4755-97BF-63F88D234CF6}" destId="{4905A0FC-C3D9-4ACB-A25A-0FE8796BCD56}" srcOrd="0" destOrd="0" presId="urn:microsoft.com/office/officeart/2005/8/layout/radial6"/>
    <dgm:cxn modelId="{7969714E-9990-4A85-9F2C-19B356E076BA}" type="presOf" srcId="{53D4D746-75B1-4B24-8F67-9D168788B1A5}" destId="{38BA9D58-AC3A-449D-ABAF-4704DC345FB8}" srcOrd="0" destOrd="0" presId="urn:microsoft.com/office/officeart/2005/8/layout/radial6"/>
    <dgm:cxn modelId="{C21E2F0E-B1E8-4E4F-8D6E-ECC561AF6873}" type="presOf" srcId="{1A67D9C2-C653-4894-AB96-91C6BEB0E921}" destId="{B6FD8FB3-F04E-4A40-931A-D5EE719F4BC8}" srcOrd="0" destOrd="0" presId="urn:microsoft.com/office/officeart/2005/8/layout/radial6"/>
    <dgm:cxn modelId="{E1AB5D8C-3410-40DB-B2A5-1097480ECDCE}" srcId="{B3EA4437-2715-4DF4-ACC1-5A7BE5BEE60D}" destId="{AD55A563-32BA-4B1A-B046-5E0ED4D7A528}" srcOrd="4" destOrd="0" parTransId="{4B425893-1B6C-4821-9673-D221CE1896A1}" sibTransId="{1A67D9C2-C653-4894-AB96-91C6BEB0E921}"/>
    <dgm:cxn modelId="{25115002-B031-49D5-96A4-E8AC4CF56876}" type="presParOf" srcId="{E79D6486-6BEB-432D-89AD-D5C135918FB4}" destId="{8EB5D20E-F518-4193-AA94-1B6963C250C0}" srcOrd="0" destOrd="0" presId="urn:microsoft.com/office/officeart/2005/8/layout/radial6"/>
    <dgm:cxn modelId="{EAED769C-85AC-4BE5-86D4-8EBD79E74B21}" type="presParOf" srcId="{E79D6486-6BEB-432D-89AD-D5C135918FB4}" destId="{5C6E5BDA-35ED-4537-BDA4-F307C8C1129B}" srcOrd="1" destOrd="0" presId="urn:microsoft.com/office/officeart/2005/8/layout/radial6"/>
    <dgm:cxn modelId="{EBE9A974-43EC-49D1-9DBA-A3B053857490}" type="presParOf" srcId="{E79D6486-6BEB-432D-89AD-D5C135918FB4}" destId="{113064E6-5730-4337-8035-DDDAE58E9A2C}" srcOrd="2" destOrd="0" presId="urn:microsoft.com/office/officeart/2005/8/layout/radial6"/>
    <dgm:cxn modelId="{23BDF1FE-F622-4105-BB81-DCFE91376741}" type="presParOf" srcId="{E79D6486-6BEB-432D-89AD-D5C135918FB4}" destId="{88E09352-97B4-4459-8240-DF9428772DC9}" srcOrd="3" destOrd="0" presId="urn:microsoft.com/office/officeart/2005/8/layout/radial6"/>
    <dgm:cxn modelId="{D626B936-F2DA-49A0-9307-BEDE969767C3}" type="presParOf" srcId="{E79D6486-6BEB-432D-89AD-D5C135918FB4}" destId="{127F12D8-6BD8-4BA7-896C-CD7010D384CC}" srcOrd="4" destOrd="0" presId="urn:microsoft.com/office/officeart/2005/8/layout/radial6"/>
    <dgm:cxn modelId="{A8D5E017-267E-403D-A77C-431B514F8197}" type="presParOf" srcId="{E79D6486-6BEB-432D-89AD-D5C135918FB4}" destId="{3E29C927-DBF7-4285-9088-474BDB3C9109}" srcOrd="5" destOrd="0" presId="urn:microsoft.com/office/officeart/2005/8/layout/radial6"/>
    <dgm:cxn modelId="{D40CD81C-80C0-4B67-9A82-DAE23C6779A7}" type="presParOf" srcId="{E79D6486-6BEB-432D-89AD-D5C135918FB4}" destId="{C99DCEC5-904D-4BA2-B347-585D110548EF}" srcOrd="6" destOrd="0" presId="urn:microsoft.com/office/officeart/2005/8/layout/radial6"/>
    <dgm:cxn modelId="{3B6B2A94-0124-4C8F-9CCD-9CC7753B1293}" type="presParOf" srcId="{E79D6486-6BEB-432D-89AD-D5C135918FB4}" destId="{38BA9D58-AC3A-449D-ABAF-4704DC345FB8}" srcOrd="7" destOrd="0" presId="urn:microsoft.com/office/officeart/2005/8/layout/radial6"/>
    <dgm:cxn modelId="{E721B44E-78A2-4AC2-A8CA-F3D9E7437E03}" type="presParOf" srcId="{E79D6486-6BEB-432D-89AD-D5C135918FB4}" destId="{06F39ABF-1231-4BC0-AF96-DF9E17F2C875}" srcOrd="8" destOrd="0" presId="urn:microsoft.com/office/officeart/2005/8/layout/radial6"/>
    <dgm:cxn modelId="{231AE08E-5DF2-43AD-A4BE-91DB785D6178}" type="presParOf" srcId="{E79D6486-6BEB-432D-89AD-D5C135918FB4}" destId="{80A5F4A7-08E7-4405-8F29-19A0B8E5D6F9}" srcOrd="9" destOrd="0" presId="urn:microsoft.com/office/officeart/2005/8/layout/radial6"/>
    <dgm:cxn modelId="{CBB9A8FC-4028-4C71-BC4E-CA31FA3D9337}" type="presParOf" srcId="{E79D6486-6BEB-432D-89AD-D5C135918FB4}" destId="{4905A0FC-C3D9-4ACB-A25A-0FE8796BCD56}" srcOrd="10" destOrd="0" presId="urn:microsoft.com/office/officeart/2005/8/layout/radial6"/>
    <dgm:cxn modelId="{19C46AFC-ACC6-45BC-8C10-E731BB48FA04}" type="presParOf" srcId="{E79D6486-6BEB-432D-89AD-D5C135918FB4}" destId="{AEBDF889-87CB-45AC-9BE7-A4A712B6807F}" srcOrd="11" destOrd="0" presId="urn:microsoft.com/office/officeart/2005/8/layout/radial6"/>
    <dgm:cxn modelId="{D169D47F-DFDA-4507-BC4C-4F9D58FD0EF7}" type="presParOf" srcId="{E79D6486-6BEB-432D-89AD-D5C135918FB4}" destId="{95F34D33-6C91-4284-8F30-E8C280966364}" srcOrd="12" destOrd="0" presId="urn:microsoft.com/office/officeart/2005/8/layout/radial6"/>
    <dgm:cxn modelId="{98621D13-0B67-42CE-A997-6DF12FDCDECB}" type="presParOf" srcId="{E79D6486-6BEB-432D-89AD-D5C135918FB4}" destId="{94FAFEC9-A13E-4F89-9663-FC486C17FB98}" srcOrd="13" destOrd="0" presId="urn:microsoft.com/office/officeart/2005/8/layout/radial6"/>
    <dgm:cxn modelId="{5BE9D15B-8D8E-4CD3-AACC-8F6B7A419B37}" type="presParOf" srcId="{E79D6486-6BEB-432D-89AD-D5C135918FB4}" destId="{952CAE29-BB93-4C92-B21B-5AB15B4A05EA}" srcOrd="14" destOrd="0" presId="urn:microsoft.com/office/officeart/2005/8/layout/radial6"/>
    <dgm:cxn modelId="{2A8A624C-5390-4D94-9002-28E5171D2CBE}" type="presParOf" srcId="{E79D6486-6BEB-432D-89AD-D5C135918FB4}" destId="{B6FD8FB3-F04E-4A40-931A-D5EE719F4BC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1AECA-D0D6-469D-9CAE-41F2D037037E}">
      <dsp:nvSpPr>
        <dsp:cNvPr id="0" name=""/>
        <dsp:cNvSpPr/>
      </dsp:nvSpPr>
      <dsp:spPr>
        <a:xfrm rot="5400000">
          <a:off x="697341" y="704664"/>
          <a:ext cx="336438" cy="3820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B964A-F59E-48B2-B115-55BB96A6EF70}">
      <dsp:nvSpPr>
        <dsp:cNvPr id="0" name=""/>
        <dsp:cNvSpPr/>
      </dsp:nvSpPr>
      <dsp:spPr>
        <a:xfrm>
          <a:off x="168401" y="241606"/>
          <a:ext cx="1968304" cy="45331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прогнозирование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190534" y="263739"/>
        <a:ext cx="1924038" cy="409048"/>
      </dsp:txXfrm>
    </dsp:sp>
    <dsp:sp modelId="{A758EAB1-2F3A-4B93-9292-4E2438726E8F}">
      <dsp:nvSpPr>
        <dsp:cNvPr id="0" name=""/>
        <dsp:cNvSpPr/>
      </dsp:nvSpPr>
      <dsp:spPr>
        <a:xfrm>
          <a:off x="1161741" y="1116996"/>
          <a:ext cx="911238" cy="407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8AD15-F056-4AEC-9FA6-78B4A1E6B59F}">
      <dsp:nvSpPr>
        <dsp:cNvPr id="0" name=""/>
        <dsp:cNvSpPr/>
      </dsp:nvSpPr>
      <dsp:spPr>
        <a:xfrm rot="5400000">
          <a:off x="1408362" y="1360438"/>
          <a:ext cx="349330" cy="3820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355560"/>
            <a:satOff val="-8922"/>
            <a:lumOff val="2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5E4CE-1B59-4A71-9515-34FDBE54064E}">
      <dsp:nvSpPr>
        <dsp:cNvPr id="0" name=""/>
        <dsp:cNvSpPr/>
      </dsp:nvSpPr>
      <dsp:spPr>
        <a:xfrm>
          <a:off x="1113530" y="819923"/>
          <a:ext cx="2226884" cy="493016"/>
        </a:xfrm>
        <a:prstGeom prst="roundRect">
          <a:avLst>
            <a:gd name="adj" fmla="val 16670"/>
          </a:avLst>
        </a:prstGeom>
        <a:solidFill>
          <a:schemeClr val="accent5">
            <a:hueOff val="2850208"/>
            <a:satOff val="-5791"/>
            <a:lumOff val="-38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программирование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1137601" y="843994"/>
        <a:ext cx="2178742" cy="444874"/>
      </dsp:txXfrm>
    </dsp:sp>
    <dsp:sp modelId="{80E1CA0C-28E6-4517-836D-1C231FE2D396}">
      <dsp:nvSpPr>
        <dsp:cNvPr id="0" name=""/>
        <dsp:cNvSpPr/>
      </dsp:nvSpPr>
      <dsp:spPr>
        <a:xfrm>
          <a:off x="2181512" y="1696956"/>
          <a:ext cx="837607" cy="13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C6B68-3ABB-440C-A725-564A1E335BD8}">
      <dsp:nvSpPr>
        <dsp:cNvPr id="0" name=""/>
        <dsp:cNvSpPr/>
      </dsp:nvSpPr>
      <dsp:spPr>
        <a:xfrm rot="5400000">
          <a:off x="2001856" y="1950350"/>
          <a:ext cx="277349" cy="2440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06E10-71EC-44FE-A002-73938F6851EE}">
      <dsp:nvSpPr>
        <dsp:cNvPr id="0" name=""/>
        <dsp:cNvSpPr/>
      </dsp:nvSpPr>
      <dsp:spPr>
        <a:xfrm>
          <a:off x="1740039" y="1446434"/>
          <a:ext cx="1922989" cy="439384"/>
        </a:xfrm>
        <a:prstGeom prst="roundRect">
          <a:avLst>
            <a:gd name="adj" fmla="val 16670"/>
          </a:avLst>
        </a:prstGeom>
        <a:solidFill>
          <a:schemeClr val="accent5">
            <a:hueOff val="5700416"/>
            <a:satOff val="-11581"/>
            <a:lumOff val="-77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планирование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1761492" y="1467887"/>
        <a:ext cx="1880083" cy="396478"/>
      </dsp:txXfrm>
    </dsp:sp>
    <dsp:sp modelId="{C71F2018-E113-4CA7-96D9-F1040F2ECD53}">
      <dsp:nvSpPr>
        <dsp:cNvPr id="0" name=""/>
        <dsp:cNvSpPr/>
      </dsp:nvSpPr>
      <dsp:spPr>
        <a:xfrm>
          <a:off x="3022059" y="2108143"/>
          <a:ext cx="655365" cy="153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24D5E-D67C-4C45-893B-1111CBDB119D}">
      <dsp:nvSpPr>
        <dsp:cNvPr id="0" name=""/>
        <dsp:cNvSpPr/>
      </dsp:nvSpPr>
      <dsp:spPr>
        <a:xfrm rot="5400000">
          <a:off x="2591167" y="2399579"/>
          <a:ext cx="299809" cy="331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33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A43B2-7BA5-4B77-8CDA-EF81298CF5A4}">
      <dsp:nvSpPr>
        <dsp:cNvPr id="0" name=""/>
        <dsp:cNvSpPr/>
      </dsp:nvSpPr>
      <dsp:spPr>
        <a:xfrm>
          <a:off x="2296936" y="2003331"/>
          <a:ext cx="1951806" cy="417671"/>
        </a:xfrm>
        <a:prstGeom prst="roundRect">
          <a:avLst>
            <a:gd name="adj" fmla="val 16670"/>
          </a:avLst>
        </a:prstGeom>
        <a:solidFill>
          <a:schemeClr val="accent5">
            <a:hueOff val="8550623"/>
            <a:satOff val="-17372"/>
            <a:lumOff val="-116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организация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2317329" y="2023724"/>
        <a:ext cx="1911020" cy="376885"/>
      </dsp:txXfrm>
    </dsp:sp>
    <dsp:sp modelId="{4B5B794F-4F4F-4621-A018-033136710992}">
      <dsp:nvSpPr>
        <dsp:cNvPr id="0" name=""/>
        <dsp:cNvSpPr/>
      </dsp:nvSpPr>
      <dsp:spPr>
        <a:xfrm>
          <a:off x="3936725" y="2497852"/>
          <a:ext cx="175707" cy="13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E52D-14EC-4800-90D4-1CC97793CC08}">
      <dsp:nvSpPr>
        <dsp:cNvPr id="0" name=""/>
        <dsp:cNvSpPr/>
      </dsp:nvSpPr>
      <dsp:spPr>
        <a:xfrm rot="5400000">
          <a:off x="3771482" y="2811013"/>
          <a:ext cx="143510" cy="1633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3422242"/>
            <a:satOff val="-35689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71402-6975-49FB-BF94-1031F566E98D}">
      <dsp:nvSpPr>
        <dsp:cNvPr id="0" name=""/>
        <dsp:cNvSpPr/>
      </dsp:nvSpPr>
      <dsp:spPr>
        <a:xfrm>
          <a:off x="2929574" y="2517012"/>
          <a:ext cx="2018750" cy="423271"/>
        </a:xfrm>
        <a:prstGeom prst="roundRect">
          <a:avLst>
            <a:gd name="adj" fmla="val 16670"/>
          </a:avLst>
        </a:prstGeom>
        <a:solidFill>
          <a:schemeClr val="accent5">
            <a:hueOff val="11400831"/>
            <a:satOff val="-23162"/>
            <a:lumOff val="-155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регулирование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2950240" y="2537678"/>
        <a:ext cx="1977418" cy="381939"/>
      </dsp:txXfrm>
    </dsp:sp>
    <dsp:sp modelId="{6F756AC4-4352-4F86-8022-45229371CE1E}">
      <dsp:nvSpPr>
        <dsp:cNvPr id="0" name=""/>
        <dsp:cNvSpPr/>
      </dsp:nvSpPr>
      <dsp:spPr>
        <a:xfrm>
          <a:off x="4914983" y="2893044"/>
          <a:ext cx="175707" cy="13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6E6CB-EC35-4E67-930B-567709547C06}">
      <dsp:nvSpPr>
        <dsp:cNvPr id="0" name=""/>
        <dsp:cNvSpPr/>
      </dsp:nvSpPr>
      <dsp:spPr>
        <a:xfrm rot="5400000">
          <a:off x="4485882" y="3161939"/>
          <a:ext cx="143510" cy="1633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6777800"/>
            <a:satOff val="-44612"/>
            <a:lumOff val="11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6527F-604A-448F-99A7-C76A9F5918F7}">
      <dsp:nvSpPr>
        <dsp:cNvPr id="0" name=""/>
        <dsp:cNvSpPr/>
      </dsp:nvSpPr>
      <dsp:spPr>
        <a:xfrm>
          <a:off x="3535196" y="3049544"/>
          <a:ext cx="2031981" cy="449100"/>
        </a:xfrm>
        <a:prstGeom prst="roundRect">
          <a:avLst>
            <a:gd name="adj" fmla="val 16670"/>
          </a:avLst>
        </a:prstGeom>
        <a:solidFill>
          <a:schemeClr val="accent5">
            <a:hueOff val="14251039"/>
            <a:satOff val="-28953"/>
            <a:lumOff val="-194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контроль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3557123" y="3071471"/>
        <a:ext cx="1988127" cy="405246"/>
      </dsp:txXfrm>
    </dsp:sp>
    <dsp:sp modelId="{8A52C1A9-D1C5-4F75-9CB4-E7A13D9EAF23}">
      <dsp:nvSpPr>
        <dsp:cNvPr id="0" name=""/>
        <dsp:cNvSpPr/>
      </dsp:nvSpPr>
      <dsp:spPr>
        <a:xfrm>
          <a:off x="5866385" y="3223002"/>
          <a:ext cx="175707" cy="13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B7541-2462-4A48-88E2-436B3EAFDF4E}">
      <dsp:nvSpPr>
        <dsp:cNvPr id="0" name=""/>
        <dsp:cNvSpPr/>
      </dsp:nvSpPr>
      <dsp:spPr>
        <a:xfrm rot="5400000">
          <a:off x="4119711" y="3556785"/>
          <a:ext cx="273032" cy="2987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F5091-358F-4A0D-9F94-42C610B25C7E}">
      <dsp:nvSpPr>
        <dsp:cNvPr id="0" name=""/>
        <dsp:cNvSpPr/>
      </dsp:nvSpPr>
      <dsp:spPr>
        <a:xfrm>
          <a:off x="4388201" y="3569644"/>
          <a:ext cx="1943338" cy="487287"/>
        </a:xfrm>
        <a:prstGeom prst="roundRect">
          <a:avLst>
            <a:gd name="adj" fmla="val 16670"/>
          </a:avLst>
        </a:prstGeom>
        <a:solidFill>
          <a:schemeClr val="accent5">
            <a:hueOff val="17101247"/>
            <a:satOff val="-34743"/>
            <a:lumOff val="-23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стимулирование</a:t>
          </a:r>
          <a:endParaRPr lang="ru-RU" sz="1600" b="1" kern="1200" dirty="0">
            <a:solidFill>
              <a:srgbClr val="0000FF"/>
            </a:solidFill>
          </a:endParaRPr>
        </a:p>
      </dsp:txBody>
      <dsp:txXfrm>
        <a:off x="4411993" y="3593436"/>
        <a:ext cx="1895754" cy="439703"/>
      </dsp:txXfrm>
    </dsp:sp>
    <dsp:sp modelId="{5FE916D2-1C36-43B5-90A4-4A4A1B24C9C4}">
      <dsp:nvSpPr>
        <dsp:cNvPr id="0" name=""/>
        <dsp:cNvSpPr/>
      </dsp:nvSpPr>
      <dsp:spPr>
        <a:xfrm>
          <a:off x="6766849" y="3572052"/>
          <a:ext cx="175707" cy="13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7AD94-6C85-4329-8194-A4CFC792AA4A}">
      <dsp:nvSpPr>
        <dsp:cNvPr id="0" name=""/>
        <dsp:cNvSpPr/>
      </dsp:nvSpPr>
      <dsp:spPr>
        <a:xfrm>
          <a:off x="5363093" y="4247752"/>
          <a:ext cx="1728084" cy="459365"/>
        </a:xfrm>
        <a:prstGeom prst="roundRect">
          <a:avLst>
            <a:gd name="adj" fmla="val 16670"/>
          </a:avLst>
        </a:prstGeom>
        <a:solidFill>
          <a:schemeClr val="accent5">
            <a:hueOff val="19951454"/>
            <a:satOff val="-40534"/>
            <a:lumOff val="-2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коррекция и анализ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5385521" y="4270180"/>
        <a:ext cx="1683228" cy="41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D8FB3-F04E-4A40-931A-D5EE719F4BC8}">
      <dsp:nvSpPr>
        <dsp:cNvPr id="0" name=""/>
        <dsp:cNvSpPr/>
      </dsp:nvSpPr>
      <dsp:spPr>
        <a:xfrm>
          <a:off x="1290888" y="600424"/>
          <a:ext cx="4625601" cy="4625601"/>
        </a:xfrm>
        <a:prstGeom prst="blockArc">
          <a:avLst>
            <a:gd name="adj1" fmla="val 12008112"/>
            <a:gd name="adj2" fmla="val 17273554"/>
            <a:gd name="adj3" fmla="val 4636"/>
          </a:avLst>
        </a:prstGeom>
        <a:gradFill rotWithShape="0">
          <a:gsLst>
            <a:gs pos="0">
              <a:schemeClr val="accent5">
                <a:hueOff val="19951454"/>
                <a:satOff val="-40534"/>
                <a:lumOff val="-27255"/>
                <a:alphaOff val="0"/>
                <a:tint val="50000"/>
                <a:satMod val="300000"/>
              </a:schemeClr>
            </a:gs>
            <a:gs pos="35000">
              <a:schemeClr val="accent5">
                <a:hueOff val="19951454"/>
                <a:satOff val="-40534"/>
                <a:lumOff val="-27255"/>
                <a:alphaOff val="0"/>
                <a:tint val="37000"/>
                <a:satMod val="300000"/>
              </a:schemeClr>
            </a:gs>
            <a:gs pos="100000">
              <a:schemeClr val="accent5">
                <a:hueOff val="19951454"/>
                <a:satOff val="-40534"/>
                <a:lumOff val="-272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F34D33-6C91-4284-8F30-E8C280966364}">
      <dsp:nvSpPr>
        <dsp:cNvPr id="0" name=""/>
        <dsp:cNvSpPr/>
      </dsp:nvSpPr>
      <dsp:spPr>
        <a:xfrm>
          <a:off x="1320260" y="662731"/>
          <a:ext cx="4625601" cy="4625601"/>
        </a:xfrm>
        <a:prstGeom prst="blockArc">
          <a:avLst>
            <a:gd name="adj1" fmla="val 8829209"/>
            <a:gd name="adj2" fmla="val 12139890"/>
            <a:gd name="adj3" fmla="val 4636"/>
          </a:avLst>
        </a:prstGeom>
        <a:gradFill rotWithShape="0">
          <a:gsLst>
            <a:gs pos="0">
              <a:schemeClr val="accent5">
                <a:hueOff val="14963590"/>
                <a:satOff val="-30401"/>
                <a:lumOff val="-20441"/>
                <a:alphaOff val="0"/>
                <a:tint val="50000"/>
                <a:satMod val="300000"/>
              </a:schemeClr>
            </a:gs>
            <a:gs pos="35000">
              <a:schemeClr val="accent5">
                <a:hueOff val="14963590"/>
                <a:satOff val="-30401"/>
                <a:lumOff val="-20441"/>
                <a:alphaOff val="0"/>
                <a:tint val="37000"/>
                <a:satMod val="300000"/>
              </a:schemeClr>
            </a:gs>
            <a:gs pos="100000">
              <a:schemeClr val="accent5">
                <a:hueOff val="14963590"/>
                <a:satOff val="-30401"/>
                <a:lumOff val="-204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A5F4A7-08E7-4405-8F29-19A0B8E5D6F9}">
      <dsp:nvSpPr>
        <dsp:cNvPr id="0" name=""/>
        <dsp:cNvSpPr/>
      </dsp:nvSpPr>
      <dsp:spPr>
        <a:xfrm>
          <a:off x="1681446" y="2932575"/>
          <a:ext cx="5556359" cy="2536644"/>
        </a:xfrm>
        <a:prstGeom prst="blockArc">
          <a:avLst>
            <a:gd name="adj1" fmla="val 21599999"/>
            <a:gd name="adj2" fmla="val 10799999"/>
            <a:gd name="adj3" fmla="val 3859"/>
          </a:avLst>
        </a:prstGeom>
        <a:gradFill rotWithShape="0">
          <a:gsLst>
            <a:gs pos="0">
              <a:schemeClr val="accent5">
                <a:hueOff val="9975727"/>
                <a:satOff val="-20267"/>
                <a:lumOff val="-13627"/>
                <a:alphaOff val="0"/>
                <a:tint val="50000"/>
                <a:satMod val="300000"/>
              </a:schemeClr>
            </a:gs>
            <a:gs pos="35000">
              <a:schemeClr val="accent5">
                <a:hueOff val="9975727"/>
                <a:satOff val="-20267"/>
                <a:lumOff val="-13627"/>
                <a:alphaOff val="0"/>
                <a:tint val="37000"/>
                <a:satMod val="300000"/>
              </a:schemeClr>
            </a:gs>
            <a:gs pos="100000">
              <a:schemeClr val="accent5">
                <a:hueOff val="9975727"/>
                <a:satOff val="-20267"/>
                <a:lumOff val="-1362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9DCEC5-904D-4BA2-B347-585D110548EF}">
      <dsp:nvSpPr>
        <dsp:cNvPr id="0" name=""/>
        <dsp:cNvSpPr/>
      </dsp:nvSpPr>
      <dsp:spPr>
        <a:xfrm>
          <a:off x="2932469" y="728563"/>
          <a:ext cx="4625601" cy="4625601"/>
        </a:xfrm>
        <a:prstGeom prst="blockArc">
          <a:avLst>
            <a:gd name="adj1" fmla="val 19818578"/>
            <a:gd name="adj2" fmla="val 1852834"/>
            <a:gd name="adj3" fmla="val 4636"/>
          </a:avLst>
        </a:prstGeom>
        <a:gradFill rotWithShape="0">
          <a:gsLst>
            <a:gs pos="0">
              <a:schemeClr val="accent5">
                <a:hueOff val="4987863"/>
                <a:satOff val="-10134"/>
                <a:lumOff val="-6814"/>
                <a:alphaOff val="0"/>
                <a:tint val="50000"/>
                <a:satMod val="300000"/>
              </a:schemeClr>
            </a:gs>
            <a:gs pos="35000">
              <a:schemeClr val="accent5">
                <a:hueOff val="4987863"/>
                <a:satOff val="-10134"/>
                <a:lumOff val="-6814"/>
                <a:alphaOff val="0"/>
                <a:tint val="37000"/>
                <a:satMod val="300000"/>
              </a:schemeClr>
            </a:gs>
            <a:gs pos="100000">
              <a:schemeClr val="accent5">
                <a:hueOff val="4987863"/>
                <a:satOff val="-10134"/>
                <a:lumOff val="-68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E09352-97B4-4459-8240-DF9428772DC9}">
      <dsp:nvSpPr>
        <dsp:cNvPr id="0" name=""/>
        <dsp:cNvSpPr/>
      </dsp:nvSpPr>
      <dsp:spPr>
        <a:xfrm>
          <a:off x="2839633" y="547192"/>
          <a:ext cx="4625601" cy="4625601"/>
        </a:xfrm>
        <a:prstGeom prst="blockArc">
          <a:avLst>
            <a:gd name="adj1" fmla="val 14965574"/>
            <a:gd name="adj2" fmla="val 20128724"/>
            <a:gd name="adj3" fmla="val 463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B5D20E-F518-4193-AA94-1B6963C250C0}">
      <dsp:nvSpPr>
        <dsp:cNvPr id="0" name=""/>
        <dsp:cNvSpPr/>
      </dsp:nvSpPr>
      <dsp:spPr>
        <a:xfrm>
          <a:off x="3421635" y="2109398"/>
          <a:ext cx="1873777" cy="131466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Компоненты методического кабинета</a:t>
          </a:r>
          <a:endParaRPr lang="ru-RU" sz="1600" i="1" kern="1200" dirty="0"/>
        </a:p>
      </dsp:txBody>
      <dsp:txXfrm>
        <a:off x="3696043" y="2301926"/>
        <a:ext cx="1324961" cy="929610"/>
      </dsp:txXfrm>
    </dsp:sp>
    <dsp:sp modelId="{5C6E5BDA-35ED-4537-BDA4-F307C8C1129B}">
      <dsp:nvSpPr>
        <dsp:cNvPr id="0" name=""/>
        <dsp:cNvSpPr/>
      </dsp:nvSpPr>
      <dsp:spPr>
        <a:xfrm>
          <a:off x="2559281" y="371"/>
          <a:ext cx="3598485" cy="148903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00FF"/>
              </a:solidFill>
            </a:rPr>
            <a:t>ИНФОРМАЦИОННЫЙ</a:t>
          </a:r>
          <a:endParaRPr lang="ru-RU" sz="1400" i="1" kern="1200" dirty="0">
            <a:solidFill>
              <a:srgbClr val="0000FF"/>
            </a:solidFill>
          </a:endParaRPr>
        </a:p>
      </dsp:txBody>
      <dsp:txXfrm>
        <a:off x="3086267" y="218435"/>
        <a:ext cx="2544513" cy="1052904"/>
      </dsp:txXfrm>
    </dsp:sp>
    <dsp:sp modelId="{127F12D8-6BD8-4BA7-896C-CD7010D384CC}">
      <dsp:nvSpPr>
        <dsp:cNvPr id="0" name=""/>
        <dsp:cNvSpPr/>
      </dsp:nvSpPr>
      <dsp:spPr>
        <a:xfrm>
          <a:off x="5899543" y="1177840"/>
          <a:ext cx="2616647" cy="1489032"/>
        </a:xfrm>
        <a:prstGeom prst="ellipse">
          <a:avLst/>
        </a:prstGeom>
        <a:gradFill rotWithShape="0">
          <a:gsLst>
            <a:gs pos="0">
              <a:schemeClr val="accent5">
                <a:hueOff val="4987863"/>
                <a:satOff val="-10134"/>
                <a:lumOff val="-6814"/>
                <a:alphaOff val="0"/>
                <a:tint val="50000"/>
                <a:satMod val="300000"/>
              </a:schemeClr>
            </a:gs>
            <a:gs pos="35000">
              <a:schemeClr val="accent5">
                <a:hueOff val="4987863"/>
                <a:satOff val="-10134"/>
                <a:lumOff val="-6814"/>
                <a:alphaOff val="0"/>
                <a:tint val="37000"/>
                <a:satMod val="300000"/>
              </a:schemeClr>
            </a:gs>
            <a:gs pos="100000">
              <a:schemeClr val="accent5">
                <a:hueOff val="4987863"/>
                <a:satOff val="-10134"/>
                <a:lumOff val="-68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00FF"/>
              </a:solidFill>
            </a:rPr>
            <a:t>СОЦИАЛЬНЫЙ</a:t>
          </a:r>
          <a:endParaRPr lang="ru-RU" sz="1400" i="1" kern="1200" dirty="0">
            <a:solidFill>
              <a:srgbClr val="0000FF"/>
            </a:solidFill>
          </a:endParaRPr>
        </a:p>
      </dsp:txBody>
      <dsp:txXfrm>
        <a:off x="6282742" y="1395904"/>
        <a:ext cx="1850249" cy="1052904"/>
      </dsp:txXfrm>
    </dsp:sp>
    <dsp:sp modelId="{38BA9D58-AC3A-449D-ABAF-4704DC345FB8}">
      <dsp:nvSpPr>
        <dsp:cNvPr id="0" name=""/>
        <dsp:cNvSpPr/>
      </dsp:nvSpPr>
      <dsp:spPr>
        <a:xfrm>
          <a:off x="5655433" y="3456381"/>
          <a:ext cx="3057534" cy="1489032"/>
        </a:xfrm>
        <a:prstGeom prst="ellipse">
          <a:avLst/>
        </a:prstGeom>
        <a:gradFill rotWithShape="0">
          <a:gsLst>
            <a:gs pos="0">
              <a:schemeClr val="accent5">
                <a:hueOff val="9975727"/>
                <a:satOff val="-20267"/>
                <a:lumOff val="-13627"/>
                <a:alphaOff val="0"/>
                <a:tint val="50000"/>
                <a:satMod val="300000"/>
              </a:schemeClr>
            </a:gs>
            <a:gs pos="35000">
              <a:schemeClr val="accent5">
                <a:hueOff val="9975727"/>
                <a:satOff val="-20267"/>
                <a:lumOff val="-13627"/>
                <a:alphaOff val="0"/>
                <a:tint val="37000"/>
                <a:satMod val="300000"/>
              </a:schemeClr>
            </a:gs>
            <a:gs pos="100000">
              <a:schemeClr val="accent5">
                <a:hueOff val="9975727"/>
                <a:satOff val="-20267"/>
                <a:lumOff val="-1362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00FF"/>
              </a:solidFill>
            </a:rPr>
            <a:t>ОРГТЕХНИЧЕСКИЙ</a:t>
          </a:r>
          <a:endParaRPr lang="ru-RU" sz="1400" b="1" i="1" kern="1200" dirty="0">
            <a:solidFill>
              <a:srgbClr val="0000FF"/>
            </a:solidFill>
          </a:endParaRPr>
        </a:p>
      </dsp:txBody>
      <dsp:txXfrm>
        <a:off x="6103198" y="3674445"/>
        <a:ext cx="2162004" cy="1052904"/>
      </dsp:txXfrm>
    </dsp:sp>
    <dsp:sp modelId="{4905A0FC-C3D9-4ACB-A25A-0FE8796BCD56}">
      <dsp:nvSpPr>
        <dsp:cNvPr id="0" name=""/>
        <dsp:cNvSpPr/>
      </dsp:nvSpPr>
      <dsp:spPr>
        <a:xfrm>
          <a:off x="14868" y="3456382"/>
          <a:ext cx="3440365" cy="1489032"/>
        </a:xfrm>
        <a:prstGeom prst="ellipse">
          <a:avLst/>
        </a:prstGeom>
        <a:gradFill rotWithShape="0">
          <a:gsLst>
            <a:gs pos="0">
              <a:schemeClr val="accent5">
                <a:hueOff val="14963590"/>
                <a:satOff val="-30401"/>
                <a:lumOff val="-20441"/>
                <a:alphaOff val="0"/>
                <a:tint val="50000"/>
                <a:satMod val="300000"/>
              </a:schemeClr>
            </a:gs>
            <a:gs pos="35000">
              <a:schemeClr val="accent5">
                <a:hueOff val="14963590"/>
                <a:satOff val="-30401"/>
                <a:lumOff val="-20441"/>
                <a:alphaOff val="0"/>
                <a:tint val="37000"/>
                <a:satMod val="300000"/>
              </a:schemeClr>
            </a:gs>
            <a:gs pos="100000">
              <a:schemeClr val="accent5">
                <a:hueOff val="14963590"/>
                <a:satOff val="-30401"/>
                <a:lumOff val="-204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00FF"/>
              </a:solidFill>
            </a:rPr>
            <a:t>ТЕХНОЛОГИЧЕСКИЙ</a:t>
          </a:r>
          <a:r>
            <a:rPr lang="ru-RU" sz="1800" b="1" i="1" kern="1200" dirty="0" smtClean="0"/>
            <a:t> </a:t>
          </a:r>
          <a:endParaRPr lang="ru-RU" sz="1800" b="1" i="1" kern="1200" dirty="0"/>
        </a:p>
      </dsp:txBody>
      <dsp:txXfrm>
        <a:off x="518698" y="3674446"/>
        <a:ext cx="2432705" cy="1052904"/>
      </dsp:txXfrm>
    </dsp:sp>
    <dsp:sp modelId="{94FAFEC9-A13E-4F89-9663-FC486C17FB98}">
      <dsp:nvSpPr>
        <dsp:cNvPr id="0" name=""/>
        <dsp:cNvSpPr/>
      </dsp:nvSpPr>
      <dsp:spPr>
        <a:xfrm>
          <a:off x="230899" y="1296147"/>
          <a:ext cx="2624807" cy="1641941"/>
        </a:xfrm>
        <a:prstGeom prst="ellipse">
          <a:avLst/>
        </a:prstGeom>
        <a:gradFill rotWithShape="0">
          <a:gsLst>
            <a:gs pos="0">
              <a:schemeClr val="accent5">
                <a:hueOff val="19951454"/>
                <a:satOff val="-40534"/>
                <a:lumOff val="-27255"/>
                <a:alphaOff val="0"/>
                <a:tint val="50000"/>
                <a:satMod val="300000"/>
              </a:schemeClr>
            </a:gs>
            <a:gs pos="35000">
              <a:schemeClr val="accent5">
                <a:hueOff val="19951454"/>
                <a:satOff val="-40534"/>
                <a:lumOff val="-27255"/>
                <a:alphaOff val="0"/>
                <a:tint val="37000"/>
                <a:satMod val="300000"/>
              </a:schemeClr>
            </a:gs>
            <a:gs pos="100000">
              <a:schemeClr val="accent5">
                <a:hueOff val="19951454"/>
                <a:satOff val="-40534"/>
                <a:lumOff val="-272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cap="all" dirty="0" smtClean="0">
              <a:solidFill>
                <a:srgbClr val="0000FF"/>
              </a:solidFill>
            </a:rPr>
            <a:t>эргономический</a:t>
          </a:r>
          <a:endParaRPr lang="ru-RU" sz="1400" i="1" kern="1200" dirty="0">
            <a:solidFill>
              <a:srgbClr val="0000FF"/>
            </a:solidFill>
          </a:endParaRPr>
        </a:p>
      </dsp:txBody>
      <dsp:txXfrm>
        <a:off x="615293" y="1536604"/>
        <a:ext cx="1856019" cy="1161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019" tIns="45510" rIns="91019" bIns="455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019" tIns="45510" rIns="91019" bIns="45510" rtlCol="0"/>
          <a:lstStyle>
            <a:lvl1pPr algn="r">
              <a:defRPr sz="1200"/>
            </a:lvl1pPr>
          </a:lstStyle>
          <a:p>
            <a:fld id="{A4DF16D2-CCA3-45A7-A842-E475A5954893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9" tIns="45510" rIns="91019" bIns="455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vert="horz" lIns="91019" tIns="45510" rIns="91019" bIns="455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6570"/>
          </a:xfrm>
          <a:prstGeom prst="rect">
            <a:avLst/>
          </a:prstGeom>
        </p:spPr>
        <p:txBody>
          <a:bodyPr vert="horz" lIns="91019" tIns="45510" rIns="91019" bIns="455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6570"/>
          </a:xfrm>
          <a:prstGeom prst="rect">
            <a:avLst/>
          </a:prstGeom>
        </p:spPr>
        <p:txBody>
          <a:bodyPr vert="horz" lIns="91019" tIns="45510" rIns="91019" bIns="45510" rtlCol="0" anchor="b"/>
          <a:lstStyle>
            <a:lvl1pPr algn="r">
              <a:defRPr sz="1200"/>
            </a:lvl1pPr>
          </a:lstStyle>
          <a:p>
            <a:fld id="{528F8741-E2BA-4FFE-A2C1-868E7885FF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1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F8741-E2BA-4FFE-A2C1-868E7885FFA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3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F8741-E2BA-4FFE-A2C1-868E7885FFA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06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07" name="Group 35"/>
          <p:cNvGrpSpPr>
            <a:grpSpLocks/>
          </p:cNvGrpSpPr>
          <p:nvPr/>
        </p:nvGrpSpPr>
        <p:grpSpPr bwMode="auto">
          <a:xfrm>
            <a:off x="2286000" y="0"/>
            <a:ext cx="2287588" cy="4960938"/>
            <a:chOff x="1440" y="0"/>
            <a:chExt cx="1441" cy="312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Rectangle 14"/>
            <p:cNvSpPr>
              <a:spLocks noChangeArrowheads="1"/>
            </p:cNvSpPr>
            <p:nvPr userDrawn="1"/>
          </p:nvSpPr>
          <p:spPr bwMode="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1" name="Rectangle 19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1" name="Group 39"/>
          <p:cNvGrpSpPr>
            <a:grpSpLocks/>
          </p:cNvGrpSpPr>
          <p:nvPr/>
        </p:nvGrpSpPr>
        <p:grpSpPr bwMode="auto">
          <a:xfrm>
            <a:off x="4575175" y="0"/>
            <a:ext cx="2286000" cy="3716338"/>
            <a:chOff x="2882" y="0"/>
            <a:chExt cx="1440" cy="2341"/>
          </a:xfrm>
        </p:grpSpPr>
        <p:sp>
          <p:nvSpPr>
            <p:cNvPr id="3084" name="Rectangle 12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Rectangle 13"/>
            <p:cNvSpPr>
              <a:spLocks noChangeArrowheads="1"/>
            </p:cNvSpPr>
            <p:nvPr userDrawn="1"/>
          </p:nvSpPr>
          <p:spPr bwMode="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30000"/>
                  </a:schemeClr>
                </a:gs>
                <a:gs pos="5000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2" name="Rectangle 20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5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2" name="Group 40"/>
          <p:cNvGrpSpPr>
            <a:grpSpLocks/>
          </p:cNvGrpSpPr>
          <p:nvPr/>
        </p:nvGrpSpPr>
        <p:grpSpPr bwMode="auto">
          <a:xfrm>
            <a:off x="6858000" y="0"/>
            <a:ext cx="2286000" cy="4941888"/>
            <a:chOff x="4320" y="0"/>
            <a:chExt cx="1440" cy="3113"/>
          </a:xfrm>
        </p:grpSpPr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7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110" name="Group 38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3081" name="Rectangle 9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 userDrawn="1"/>
            </p:nvSpPr>
            <p:spPr bwMode="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0" y="0"/>
            <a:ext cx="2286000" cy="3714750"/>
            <a:chOff x="0" y="0"/>
            <a:chExt cx="1440" cy="2340"/>
          </a:xfrm>
        </p:grpSpPr>
        <p:sp>
          <p:nvSpPr>
            <p:cNvPr id="3079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4" name="Rectangle 22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3096" name="Rectangle 24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7" name="Rectangle 25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8" name="Rectangle 26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9" name="Rectangle 27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0"/>
            <a:ext cx="8686800" cy="863600"/>
          </a:xfrm>
        </p:spPr>
        <p:txBody>
          <a:bodyPr/>
          <a:lstStyle>
            <a:lvl1pPr algn="ctr"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59500"/>
            <a:ext cx="6400800" cy="342900"/>
          </a:xfrm>
        </p:spPr>
        <p:txBody>
          <a:bodyPr/>
          <a:lstStyle>
            <a:lvl1pPr marL="0" indent="0" algn="ctr">
              <a:buFontTx/>
              <a:buNone/>
              <a:defRPr sz="180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16764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629400" y="6477000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6477000"/>
            <a:ext cx="685800" cy="244475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1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5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0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5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0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8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77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3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6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9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5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6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6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0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41" name="Group 17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69" name="Group 45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70" name="Group 46"/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/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68" name="Group 44"/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.jpe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660232" y="499557"/>
            <a:ext cx="1562472" cy="1425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7561" y="2564904"/>
            <a:ext cx="8604448" cy="1728192"/>
          </a:xfrm>
        </p:spPr>
        <p:txBody>
          <a:bodyPr/>
          <a:lstStyle/>
          <a:p>
            <a:r>
              <a:rPr lang="ru-RU" sz="4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0000FF"/>
                </a:solidFill>
                <a:latin typeface="Times New Roman" pitchFamily="18" charset="0"/>
              </a:rPr>
              <a:t>Методический  кабинет - </a:t>
            </a:r>
            <a:r>
              <a:rPr lang="ru-RU" altLang="ru-RU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центр всей педагогической работы детского сада, копилка традиций дошкольной </a:t>
            </a:r>
            <a:r>
              <a:rPr lang="ru-RU" alt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организации.</a:t>
            </a:r>
            <a: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501" y="47667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КОММУНАЛЬНОЕ ГОСУДАРСТВЕННОЕ КАЗЕННОЕ ПРЕДПРИЯТИЕ </a:t>
            </a:r>
            <a:r>
              <a:rPr lang="kk-KZ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«ДЕТСКИЙ САД  №13» АКИМАТА ГОРОДА РУДНОГО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47" y="206837"/>
            <a:ext cx="2211841" cy="21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BB0D3-3D94-4F8F-BA83-5781AA6CA43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075240" cy="944562"/>
          </a:xfrm>
        </p:spPr>
        <p:txBody>
          <a:bodyPr/>
          <a:lstStyle/>
          <a:p>
            <a:pPr algn="ctr"/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Эргономический компонент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ЭРГОНОМИЧЕСКИЙ КОМПОНЕНТ</a:t>
            </a:r>
            <a:r>
              <a:rPr lang="ru-RU" dirty="0" smtClean="0">
                <a:solidFill>
                  <a:srgbClr val="0000FF"/>
                </a:solidFill>
              </a:rPr>
              <a:t> – </a:t>
            </a:r>
            <a:r>
              <a:rPr lang="ru-RU" b="1" i="1" dirty="0">
                <a:solidFill>
                  <a:srgbClr val="0000FF"/>
                </a:solidFill>
              </a:rPr>
              <a:t>о</a:t>
            </a:r>
            <a:r>
              <a:rPr lang="ru-RU" b="1" i="1" dirty="0" smtClean="0">
                <a:solidFill>
                  <a:srgbClr val="0000FF"/>
                </a:solidFill>
              </a:rPr>
              <a:t>риентирован </a:t>
            </a:r>
            <a:r>
              <a:rPr lang="ru-RU" b="1" i="1" dirty="0">
                <a:solidFill>
                  <a:srgbClr val="0000FF"/>
                </a:solidFill>
              </a:rPr>
              <a:t>на обеспечение эффективной, безопасной, комфортной профессиональной деятельности  сотрудников </a:t>
            </a:r>
            <a:r>
              <a:rPr lang="ru-RU" b="1" i="1" dirty="0" smtClean="0">
                <a:solidFill>
                  <a:srgbClr val="0000FF"/>
                </a:solidFill>
              </a:rPr>
              <a:t>дошкольной организации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b="5394"/>
          <a:stretch/>
        </p:blipFill>
        <p:spPr bwMode="auto">
          <a:xfrm>
            <a:off x="6106376" y="2528108"/>
            <a:ext cx="2843526" cy="242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239502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Рабочая зона  </a:t>
            </a:r>
          </a:p>
          <a:p>
            <a:pPr algn="ctr"/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 методиста  </a:t>
            </a:r>
            <a:endParaRPr lang="ru-RU" altLang="ru-RU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84731" y="5239501"/>
            <a:ext cx="2758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Рабочая зона для </a:t>
            </a:r>
          </a:p>
          <a:p>
            <a:pPr algn="ctr"/>
            <a:r>
              <a:rPr lang="ru-RU" altLang="ru-RU" b="1" dirty="0">
                <a:solidFill>
                  <a:srgbClr val="0033CC"/>
                </a:solidFill>
                <a:latin typeface="Times New Roman" pitchFamily="18" charset="0"/>
              </a:rPr>
              <a:t>и</a:t>
            </a: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ндивидуальной работы</a:t>
            </a:r>
            <a:endParaRPr lang="ru-RU" altLang="ru-RU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4863" y="5239502"/>
            <a:ext cx="285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Зона отдыха  </a:t>
            </a:r>
          </a:p>
          <a:p>
            <a:endParaRPr lang="ru-RU" altLang="ru-RU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r="21271"/>
          <a:stretch/>
        </p:blipFill>
        <p:spPr bwMode="auto">
          <a:xfrm>
            <a:off x="144463" y="2520770"/>
            <a:ext cx="2699345" cy="24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/>
          <a:stretch/>
        </p:blipFill>
        <p:spPr bwMode="auto">
          <a:xfrm>
            <a:off x="3007266" y="2528108"/>
            <a:ext cx="2913443" cy="241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3848" y="5445224"/>
            <a:ext cx="303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</a:rPr>
              <a:t>Зона </a:t>
            </a:r>
            <a:r>
              <a:rPr lang="ru-RU" altLang="ru-RU" b="1" dirty="0">
                <a:solidFill>
                  <a:srgbClr val="0033CC"/>
                </a:solidFill>
                <a:latin typeface="Times New Roman" pitchFamily="18" charset="0"/>
              </a:rPr>
              <a:t>коллективной работы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12943"/>
            <a:ext cx="5424203" cy="40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4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DCIM\100SSCAM\SDC1049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6511" r="1787" b="2533"/>
          <a:stretch/>
        </p:blipFill>
        <p:spPr bwMode="auto">
          <a:xfrm>
            <a:off x="251520" y="554182"/>
            <a:ext cx="8407572" cy="5472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29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24936" cy="944562"/>
          </a:xfrm>
        </p:spPr>
        <p:txBody>
          <a:bodyPr/>
          <a:lstStyle/>
          <a:p>
            <a:pPr lvl="0" algn="ctr"/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Информационный  компонент</a:t>
            </a:r>
            <a:r>
              <a:rPr lang="ru-RU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ИНФОРМАЦИОННЫЙ КОМПОНЕНТ </a:t>
            </a:r>
            <a:r>
              <a:rPr lang="ru-RU" b="1" i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  </a:t>
            </a:r>
            <a:r>
              <a:rPr lang="ru-RU" b="1" i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представлен разнообразными информационными </a:t>
            </a:r>
            <a:r>
              <a:rPr lang="ru-RU" b="1" i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источниками: </a:t>
            </a:r>
            <a:r>
              <a:rPr lang="ru-RU" altLang="ru-RU" b="1" i="1" dirty="0" smtClean="0">
                <a:solidFill>
                  <a:srgbClr val="0000FF"/>
                </a:solidFill>
                <a:latin typeface="+mj-lt"/>
              </a:rPr>
              <a:t>нормативные </a:t>
            </a:r>
            <a:r>
              <a:rPr lang="ru-RU" altLang="ru-RU" b="1" i="1" dirty="0">
                <a:solidFill>
                  <a:srgbClr val="0000FF"/>
                </a:solidFill>
                <a:latin typeface="+mj-lt"/>
              </a:rPr>
              <a:t>и инструктивные </a:t>
            </a:r>
            <a:r>
              <a:rPr lang="ru-RU" altLang="ru-RU" b="1" i="1" dirty="0" smtClean="0">
                <a:solidFill>
                  <a:srgbClr val="0000FF"/>
                </a:solidFill>
                <a:latin typeface="+mj-lt"/>
              </a:rPr>
              <a:t>материалы, методические материалы, основная </a:t>
            </a:r>
            <a:r>
              <a:rPr lang="ru-RU" altLang="ru-RU" b="1" i="1" dirty="0">
                <a:solidFill>
                  <a:srgbClr val="0000FF"/>
                </a:solidFill>
                <a:latin typeface="+mj-lt"/>
              </a:rPr>
              <a:t>документация</a:t>
            </a:r>
          </a:p>
          <a:p>
            <a:pPr algn="just"/>
            <a:r>
              <a:rPr lang="ru-RU" altLang="ru-RU" b="1" i="1" dirty="0">
                <a:solidFill>
                  <a:srgbClr val="0000FF"/>
                </a:solidFill>
                <a:latin typeface="+mj-lt"/>
              </a:rPr>
              <a:t>методическая и справочная </a:t>
            </a:r>
            <a:r>
              <a:rPr lang="ru-RU" altLang="ru-RU" b="1" i="1" dirty="0" smtClean="0">
                <a:solidFill>
                  <a:srgbClr val="0000FF"/>
                </a:solidFill>
                <a:latin typeface="+mj-lt"/>
              </a:rPr>
              <a:t>литература, дидактический </a:t>
            </a:r>
            <a:r>
              <a:rPr lang="ru-RU" altLang="ru-RU" b="1" i="1" dirty="0">
                <a:solidFill>
                  <a:srgbClr val="0000FF"/>
                </a:solidFill>
                <a:latin typeface="+mj-lt"/>
              </a:rPr>
              <a:t>и наглядный </a:t>
            </a:r>
            <a:r>
              <a:rPr lang="ru-RU" altLang="ru-RU" b="1" i="1" dirty="0" smtClean="0">
                <a:solidFill>
                  <a:srgbClr val="0000FF"/>
                </a:solidFill>
                <a:latin typeface="+mj-lt"/>
              </a:rPr>
              <a:t>материалы, детская литература.</a:t>
            </a:r>
            <a:endParaRPr lang="ru-RU" altLang="ru-RU" b="1" i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r="9235"/>
          <a:stretch/>
        </p:blipFill>
        <p:spPr bwMode="auto">
          <a:xfrm>
            <a:off x="251520" y="2421752"/>
            <a:ext cx="2448272" cy="231613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87148"/>
            <a:ext cx="3096144" cy="232210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3" b="8031"/>
          <a:stretch/>
        </p:blipFill>
        <p:spPr bwMode="auto">
          <a:xfrm>
            <a:off x="3240476" y="2386048"/>
            <a:ext cx="2232248" cy="362088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1768" y="4950118"/>
            <a:ext cx="3224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Стенд «Педагогический Эверест»</a:t>
            </a:r>
            <a:r>
              <a:rPr lang="ru-RU" sz="140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84682" y="6165303"/>
            <a:ext cx="3430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Новинки методической литературы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98363" y="4877079"/>
            <a:ext cx="3427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Документы по методической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26152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5" b="-1"/>
          <a:stretch/>
        </p:blipFill>
        <p:spPr bwMode="auto">
          <a:xfrm>
            <a:off x="4427984" y="505077"/>
            <a:ext cx="3799950" cy="21959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12132"/>
          <a:stretch/>
        </p:blipFill>
        <p:spPr bwMode="auto">
          <a:xfrm>
            <a:off x="4648569" y="3389184"/>
            <a:ext cx="3600000" cy="22444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>
            <a:off x="348065" y="569927"/>
            <a:ext cx="3264548" cy="4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26336" y="5669179"/>
            <a:ext cx="2308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овинки </a:t>
            </a:r>
            <a:r>
              <a:rPr lang="ru-RU" sz="1400" b="1" dirty="0">
                <a:solidFill>
                  <a:srgbClr val="0000FF"/>
                </a:solidFill>
                <a:cs typeface="Times New Roman" panose="02020603050405020304" pitchFamily="18" charset="0"/>
              </a:rPr>
              <a:t>методической </a:t>
            </a:r>
            <a:endParaRPr lang="ru-RU" sz="1400" b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литературы</a:t>
            </a:r>
            <a:endParaRPr lang="ru-RU" sz="1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75468" y="274775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</a:rPr>
              <a:t>С</a:t>
            </a:r>
            <a:r>
              <a:rPr lang="ru-RU" sz="1400" b="1" dirty="0" smtClean="0">
                <a:solidFill>
                  <a:srgbClr val="0000FF"/>
                </a:solidFill>
              </a:rPr>
              <a:t>истематизация </a:t>
            </a:r>
            <a:r>
              <a:rPr lang="ru-RU" sz="1400" b="1" dirty="0">
                <a:solidFill>
                  <a:srgbClr val="0000FF"/>
                </a:solidFill>
              </a:rPr>
              <a:t>дидактического материала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75468" y="57387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</a:rPr>
              <a:t>В</a:t>
            </a:r>
            <a:r>
              <a:rPr lang="ru-RU" sz="1400" b="1" dirty="0" smtClean="0">
                <a:solidFill>
                  <a:srgbClr val="0000FF"/>
                </a:solidFill>
              </a:rPr>
              <a:t>ыставка </a:t>
            </a:r>
            <a:r>
              <a:rPr lang="ru-RU" sz="1400" b="1" dirty="0">
                <a:solidFill>
                  <a:srgbClr val="0000FF"/>
                </a:solidFill>
              </a:rPr>
              <a:t>кукол  в национальных костюмах </a:t>
            </a:r>
          </a:p>
        </p:txBody>
      </p:sp>
    </p:spTree>
    <p:extLst>
      <p:ext uri="{BB962C8B-B14F-4D97-AF65-F5344CB8AC3E}">
        <p14:creationId xmlns:p14="http://schemas.microsoft.com/office/powerpoint/2010/main" val="34682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" b="23671"/>
          <a:stretch/>
        </p:blipFill>
        <p:spPr bwMode="auto">
          <a:xfrm>
            <a:off x="423604" y="404664"/>
            <a:ext cx="3732006" cy="216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14368" r="27855" b="11789"/>
          <a:stretch/>
        </p:blipFill>
        <p:spPr bwMode="auto">
          <a:xfrm>
            <a:off x="959215" y="3293934"/>
            <a:ext cx="2660783" cy="222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3698" r="14362"/>
          <a:stretch/>
        </p:blipFill>
        <p:spPr bwMode="auto">
          <a:xfrm>
            <a:off x="5051586" y="3284984"/>
            <a:ext cx="2990980" cy="222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11285"/>
          <a:stretch/>
        </p:blipFill>
        <p:spPr bwMode="auto">
          <a:xfrm>
            <a:off x="4568373" y="404664"/>
            <a:ext cx="3957407" cy="216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3036189" y="5945662"/>
            <a:ext cx="2559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</a:rPr>
              <a:t>Методическая </a:t>
            </a:r>
            <a:r>
              <a:rPr lang="ru-RU" sz="1400" b="1" dirty="0">
                <a:solidFill>
                  <a:srgbClr val="0000FF"/>
                </a:solidFill>
              </a:rPr>
              <a:t>литература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218" y="2740747"/>
            <a:ext cx="3446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</a:rPr>
              <a:t>Д</a:t>
            </a:r>
            <a:r>
              <a:rPr lang="ru-RU" sz="1400" b="1" dirty="0" smtClean="0">
                <a:solidFill>
                  <a:srgbClr val="0000FF"/>
                </a:solidFill>
              </a:rPr>
              <a:t>етская </a:t>
            </a:r>
            <a:r>
              <a:rPr lang="ru-RU" sz="1400" b="1" dirty="0">
                <a:solidFill>
                  <a:srgbClr val="0000FF"/>
                </a:solidFill>
              </a:rPr>
              <a:t>художественная литература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61953" y="2716031"/>
            <a:ext cx="1183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solidFill>
                  <a:srgbClr val="0000FF"/>
                </a:solidFill>
              </a:rPr>
              <a:t>М</a:t>
            </a:r>
            <a:r>
              <a:rPr lang="ru-RU" sz="1400" b="1" dirty="0" err="1" smtClean="0">
                <a:solidFill>
                  <a:srgbClr val="0000FF"/>
                </a:solidFill>
              </a:rPr>
              <a:t>едиатека</a:t>
            </a:r>
            <a:r>
              <a:rPr lang="ru-RU" sz="1400" b="1" dirty="0" smtClean="0">
                <a:solidFill>
                  <a:srgbClr val="0000FF"/>
                </a:solidFill>
              </a:rPr>
              <a:t> </a:t>
            </a:r>
            <a:endParaRPr lang="ru-RU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918" y="476672"/>
            <a:ext cx="8611344" cy="1152128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rgbClr val="0000FF"/>
                </a:solidFill>
              </a:rPr>
              <a:t>Материалы и пособия хранятся также в филиалах  методического кабинета КГКП «Детский сад №13» (кабинет эстетики, кабинет государственного языка, кабинет театральной деятельности, кабинет музыкального руководителя, кабинет психолога)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r="18872"/>
          <a:stretch/>
        </p:blipFill>
        <p:spPr bwMode="auto">
          <a:xfrm>
            <a:off x="6444208" y="1988840"/>
            <a:ext cx="1856146" cy="230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r="7128" b="8349"/>
          <a:stretch/>
        </p:blipFill>
        <p:spPr bwMode="auto">
          <a:xfrm>
            <a:off x="539552" y="1728949"/>
            <a:ext cx="3144982" cy="247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1"/>
          <a:stretch/>
        </p:blipFill>
        <p:spPr bwMode="auto">
          <a:xfrm>
            <a:off x="6157919" y="4604489"/>
            <a:ext cx="2772691" cy="2028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18669"/>
          <a:stretch/>
        </p:blipFill>
        <p:spPr bwMode="auto">
          <a:xfrm>
            <a:off x="3594750" y="3194938"/>
            <a:ext cx="2596170" cy="2111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17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37360"/>
              </p:ext>
            </p:extLst>
          </p:nvPr>
        </p:nvGraphicFramePr>
        <p:xfrm>
          <a:off x="395535" y="803650"/>
          <a:ext cx="8496944" cy="59082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38267"/>
                <a:gridCol w="6878558"/>
                <a:gridCol w="1080119"/>
              </a:tblGrid>
              <a:tr h="510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Законы Республики Казахстан, Конвенция о правах 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До замены новыми П.1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89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3 - 02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Годовой план методической  работы дошкольной организации, программа развития.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года П.264.1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29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3 - 03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Протоколы педагогических советов и материалы к ним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лет, ст.321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3 - 04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rgbClr val="0000FF"/>
                          </a:solidFill>
                          <a:effectLst/>
                        </a:rPr>
                        <a:t>учебно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– методической работе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П.651.1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3 - 05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аттестации педагогических кадров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П.635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89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3 - 06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перспективному планированию 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rgbClr val="0000FF"/>
                          </a:solidFill>
                          <a:effectLst/>
                        </a:rPr>
                        <a:t>воспитательно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образовательной работы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П.264.1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388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3 - 07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работе с родителями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П.649.1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32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– 08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оздоровительной работе и физическому развитию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П.649.1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32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3 - 09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по профилактике дорожно-транспортных происшествий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П.649.1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789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3 - 10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с диагностическим материалом по работе с детьми (материалы мониторинга  развития личности детей дошкольного возраста)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П.649.1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  <a:tr h="532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3 - 11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Документы с диагностическим материалом по работе с педагогами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5 лет П.649.1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51" marR="43351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8864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НОМЕНКЛАТУРА ДЕЛ   МЕТОДИЧЕСКОЙ СЛУЖБЫ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291264" cy="94456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ИНФОРМАЦИОННОЕ ОБЕСПЕЧЕНИЕ</a:t>
            </a:r>
            <a:br>
              <a:rPr lang="ru-RU" sz="3200" dirty="0" smtClean="0">
                <a:solidFill>
                  <a:srgbClr val="0000FF"/>
                </a:solidFill>
              </a:rPr>
            </a:b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Методический стенд «Педагогический Эверест».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Информационный стенд по вопросам аттестации.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Каталоги методической литературы.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Каталоги периодической печати.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 err="1" smtClean="0">
                <a:solidFill>
                  <a:srgbClr val="0000FF"/>
                </a:solidFill>
              </a:rPr>
              <a:t>Медиатека</a:t>
            </a:r>
            <a:r>
              <a:rPr lang="ru-RU" sz="2400" b="1" dirty="0" smtClean="0">
                <a:solidFill>
                  <a:srgbClr val="0000FF"/>
                </a:solidFill>
              </a:rPr>
              <a:t>.</a:t>
            </a:r>
            <a:endParaRPr lang="ru-RU" sz="2400" b="1" dirty="0">
              <a:solidFill>
                <a:srgbClr val="0000FF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Выставки новинок методической литературы.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rgbClr val="0000FF"/>
                </a:solidFill>
              </a:rPr>
              <a:t>Сезонные выставки</a:t>
            </a:r>
            <a:r>
              <a:rPr lang="ru-RU" dirty="0"/>
              <a:t>.</a:t>
            </a:r>
          </a:p>
        </p:txBody>
      </p:sp>
      <p:pic>
        <p:nvPicPr>
          <p:cNvPr id="4" name="Picture 4" descr="http://russian.cri.cn/mmsource/images/2009/12/04/juanshu-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13176"/>
            <a:ext cx="2012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705" y="1049206"/>
            <a:ext cx="8285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FF"/>
                </a:solidFill>
              </a:rPr>
              <a:t>В</a:t>
            </a:r>
            <a:r>
              <a:rPr lang="ru-RU" sz="2400" b="1" dirty="0" smtClean="0">
                <a:solidFill>
                  <a:srgbClr val="0000FF"/>
                </a:solidFill>
              </a:rPr>
              <a:t>ключает </a:t>
            </a:r>
            <a:r>
              <a:rPr lang="ru-RU" sz="2400" b="1" dirty="0">
                <a:solidFill>
                  <a:srgbClr val="0000FF"/>
                </a:solidFill>
              </a:rPr>
              <a:t>в себя все субъекты образовательного </a:t>
            </a:r>
            <a:r>
              <a:rPr lang="ru-RU" sz="2400" b="1" dirty="0" smtClean="0">
                <a:solidFill>
                  <a:srgbClr val="0000FF"/>
                </a:solidFill>
              </a:rPr>
              <a:t>процесса и подразумевает: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</a:rPr>
              <a:t>у</a:t>
            </a:r>
            <a:r>
              <a:rPr lang="ru-RU" sz="2400" b="1" dirty="0" smtClean="0">
                <a:solidFill>
                  <a:srgbClr val="0000FF"/>
                </a:solidFill>
              </a:rPr>
              <a:t>частие педагогов в городских, областных, республиканских семинарах, конференциях;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</a:rPr>
              <a:t>в</a:t>
            </a:r>
            <a:r>
              <a:rPr lang="ru-RU" sz="2400" b="1" dirty="0" smtClean="0">
                <a:solidFill>
                  <a:srgbClr val="0000FF"/>
                </a:solidFill>
              </a:rPr>
              <a:t>заимодействие с различными социальными институтами;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FF"/>
                </a:solidFill>
              </a:rPr>
              <a:t>п</a:t>
            </a:r>
            <a:r>
              <a:rPr lang="ru-RU" sz="2400" b="1" dirty="0" smtClean="0">
                <a:solidFill>
                  <a:srgbClr val="0000FF"/>
                </a:solidFill>
              </a:rPr>
              <a:t>резентацию положительного педагогического опыта на городском, областном, республиканском уровне.</a:t>
            </a:r>
          </a:p>
          <a:p>
            <a:pPr algn="just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060" y="260648"/>
            <a:ext cx="8428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Социальный </a:t>
            </a:r>
            <a:r>
              <a:rPr lang="ru-RU" sz="44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компонент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7377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7315200" cy="94456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МЕТОДИСТ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Петрищева Н.Е.</a:t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Образование: среднее специальное</a:t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Категория: первая</a:t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Педагогический стаж: свыше 20 лет</a:t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Стаж в данной организации: 3 года</a:t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КРЕДО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/>
              <a:t> </a:t>
            </a:r>
            <a:r>
              <a:rPr lang="ru-RU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Завоевывать авторитет компетентностью и деловитостью, общей культурой, разумной требовательностью, доброжелательным, уважительным, ровным и справедливым отношением к людям, умением помочь им в работе.</a:t>
            </a:r>
            <a:br>
              <a:rPr lang="ru-RU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b="18612"/>
          <a:stretch/>
        </p:blipFill>
        <p:spPr bwMode="auto">
          <a:xfrm>
            <a:off x="5508104" y="581004"/>
            <a:ext cx="3042421" cy="2197463"/>
          </a:xfrm>
          <a:prstGeom prst="rect">
            <a:avLst/>
          </a:prstGeom>
          <a:ln w="88900" cap="sq" cmpd="thickThin">
            <a:solidFill>
              <a:srgbClr val="00CC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704592"/>
              </p:ext>
            </p:extLst>
          </p:nvPr>
        </p:nvGraphicFramePr>
        <p:xfrm>
          <a:off x="1331640" y="4509120"/>
          <a:ext cx="1512168" cy="213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Acrobat Document" r:id="rId4" imgW="5667139" imgH="8019997" progId="AcroExch.Document.11">
                  <p:embed/>
                </p:oleObj>
              </mc:Choice>
              <mc:Fallback>
                <p:oleObj name="Acrobat Document" r:id="rId4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4509120"/>
                        <a:ext cx="1512168" cy="2139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922477"/>
              </p:ext>
            </p:extLst>
          </p:nvPr>
        </p:nvGraphicFramePr>
        <p:xfrm>
          <a:off x="5076056" y="4509120"/>
          <a:ext cx="1475629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Acrobat Document" r:id="rId6" imgW="5667139" imgH="8019997" progId="AcroExch.Document.11">
                  <p:embed/>
                </p:oleObj>
              </mc:Choice>
              <mc:Fallback>
                <p:oleObj name="Acrobat Document" r:id="rId6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6056" y="4509120"/>
                        <a:ext cx="1475629" cy="2088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351794"/>
              </p:ext>
            </p:extLst>
          </p:nvPr>
        </p:nvGraphicFramePr>
        <p:xfrm>
          <a:off x="3203848" y="4509120"/>
          <a:ext cx="1424745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Acrobat Document" r:id="rId8" imgW="5667139" imgH="8019997" progId="AcroExch.Document.11">
                  <p:embed/>
                </p:oleObj>
              </mc:Choice>
              <mc:Fallback>
                <p:oleObj name="Acrobat Document" r:id="rId8" imgW="5667139" imgH="8019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3848" y="4509120"/>
                        <a:ext cx="1424745" cy="2016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9" y="3754047"/>
            <a:ext cx="2973278" cy="19695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93" y="3754047"/>
            <a:ext cx="1800200" cy="271796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3410241" cy="19695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7" y="476672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1" y="476672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07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51" y="332656"/>
            <a:ext cx="8352928" cy="1008112"/>
          </a:xfrm>
        </p:spPr>
        <p:txBody>
          <a:bodyPr/>
          <a:lstStyle/>
          <a:p>
            <a:pPr algn="ctr"/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Технологический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компонент</a:t>
            </a: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rgbClr val="0000FF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12249" r="8196" b="30794"/>
          <a:stretch/>
        </p:blipFill>
        <p:spPr bwMode="auto">
          <a:xfrm>
            <a:off x="615899" y="3789040"/>
            <a:ext cx="3016278" cy="1891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5" b="9641"/>
          <a:stretch/>
        </p:blipFill>
        <p:spPr bwMode="auto">
          <a:xfrm>
            <a:off x="3995936" y="3789040"/>
            <a:ext cx="2736304" cy="190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43806" y="1489720"/>
            <a:ext cx="8044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FF"/>
                </a:solidFill>
              </a:rPr>
              <a:t>относятся различные виды деятельности, организуемые в методическом кабинете (педагогическая, </a:t>
            </a:r>
            <a:r>
              <a:rPr lang="ru-RU" b="1" dirty="0" smtClean="0">
                <a:solidFill>
                  <a:srgbClr val="0000FF"/>
                </a:solidFill>
              </a:rPr>
              <a:t>методическая, инновационная</a:t>
            </a:r>
            <a:r>
              <a:rPr lang="ru-RU" b="1" dirty="0">
                <a:solidFill>
                  <a:srgbClr val="0000FF"/>
                </a:solidFill>
              </a:rPr>
              <a:t>, опытно-экспериментальная, проектная и т.д. посредством которых реализуются отношения между выделенными субъектами. Нацелен на различные пути и способы приобретения и применения профессиональных знаний и опыта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40991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6" y="568978"/>
            <a:ext cx="3479146" cy="260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55" y="597788"/>
            <a:ext cx="3451589" cy="258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216755" y="3280679"/>
            <a:ext cx="374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Школа молодых специалистов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924" y="3270619"/>
            <a:ext cx="2397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Творческая группа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0" b="11976"/>
          <a:stretch/>
        </p:blipFill>
        <p:spPr bwMode="auto">
          <a:xfrm>
            <a:off x="1187623" y="3781435"/>
            <a:ext cx="2738883" cy="2376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15639" b="7421"/>
          <a:stretch/>
        </p:blipFill>
        <p:spPr bwMode="auto">
          <a:xfrm>
            <a:off x="4317369" y="3781435"/>
            <a:ext cx="3383976" cy="2077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221728" y="6130296"/>
            <a:ext cx="330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Редколлегия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8626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381843"/>
            <a:ext cx="8435280" cy="944562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00FF"/>
                </a:solidFill>
              </a:rPr>
              <a:t>Проектная </a:t>
            </a:r>
            <a:r>
              <a:rPr lang="ru-RU" sz="3200" dirty="0" smtClean="0">
                <a:solidFill>
                  <a:srgbClr val="0000FF"/>
                </a:solidFill>
              </a:rPr>
              <a:t>деятельность</a:t>
            </a:r>
            <a:br>
              <a:rPr lang="ru-RU" sz="3200" dirty="0" smtClean="0">
                <a:solidFill>
                  <a:srgbClr val="0000FF"/>
                </a:solidFill>
              </a:rPr>
            </a:br>
            <a:r>
              <a:rPr lang="ru-RU" sz="3200" dirty="0" smtClean="0">
                <a:solidFill>
                  <a:srgbClr val="0000FF"/>
                </a:solidFill>
              </a:rPr>
              <a:t> </a:t>
            </a:r>
            <a:r>
              <a:rPr lang="ru-RU" sz="3200" dirty="0">
                <a:solidFill>
                  <a:srgbClr val="0000FF"/>
                </a:solidFill>
              </a:rPr>
              <a:t>«Быть здоровыми хотим»</a:t>
            </a:r>
            <a:br>
              <a:rPr lang="ru-RU" sz="3200" dirty="0">
                <a:solidFill>
                  <a:srgbClr val="0000FF"/>
                </a:solidFill>
              </a:rPr>
            </a:b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"/>
          <a:stretch/>
        </p:blipFill>
        <p:spPr bwMode="auto">
          <a:xfrm>
            <a:off x="395536" y="1361429"/>
            <a:ext cx="301268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2" y="4085606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1" y="4085606"/>
            <a:ext cx="3147246" cy="2360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284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41490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25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94456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АКТИВНЫЕ ФОРМЫ МЕТОДИЧЕСКОЙ РАБОТЫ </a:t>
            </a:r>
            <a:r>
              <a:rPr lang="ru-RU" sz="3200" dirty="0">
                <a:solidFill>
                  <a:srgbClr val="0000FF"/>
                </a:solidFill>
              </a:rPr>
              <a:t/>
            </a:r>
            <a:br>
              <a:rPr lang="ru-RU" sz="3200" dirty="0">
                <a:solidFill>
                  <a:srgbClr val="0000FF"/>
                </a:solidFill>
              </a:rPr>
            </a:b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0534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FF"/>
                </a:solidFill>
              </a:rPr>
              <a:t>Игровые формы: деловые игры, ролевые игры, игры – имитации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Социологические опросы: анкетирование, блиц – опросы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Семинары-практикумы, круглый стол,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</a:rPr>
              <a:t> конкурсы профессионального мастерства, детско-родительский клуб, мастер-класс, аукцион педагогических идей, проектная деятельность, открытый показ ОУД,  творческая гостиная, выставки сотворчества детей и взрослых, авторские выставки «Час свободного творчества», образовательный салон, </a:t>
            </a:r>
            <a:r>
              <a:rPr lang="ru-RU" b="1" dirty="0" smtClean="0">
                <a:solidFill>
                  <a:srgbClr val="0000FF"/>
                </a:solidFill>
              </a:rPr>
              <a:t>традиция «Серпантин достижений»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686800" cy="944562"/>
          </a:xfrm>
        </p:spPr>
        <p:txBody>
          <a:bodyPr/>
          <a:lstStyle/>
          <a:p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Оргтехнический компонент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0" b="17419"/>
          <a:stretch/>
        </p:blipFill>
        <p:spPr bwMode="auto">
          <a:xfrm>
            <a:off x="5652120" y="1988840"/>
            <a:ext cx="3149384" cy="273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42789"/>
              </p:ext>
            </p:extLst>
          </p:nvPr>
        </p:nvGraphicFramePr>
        <p:xfrm>
          <a:off x="323528" y="1124748"/>
          <a:ext cx="4868545" cy="5112564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42265"/>
                <a:gridCol w="3438525"/>
                <a:gridCol w="1087755"/>
              </a:tblGrid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№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Количество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Компьютер + процессор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Принтер</a:t>
                      </a:r>
                      <a:r>
                        <a:rPr lang="en-US" sz="1200" b="1" dirty="0">
                          <a:solidFill>
                            <a:srgbClr val="0000FF"/>
                          </a:solidFill>
                          <a:effectLst/>
                        </a:rPr>
                        <a:t> laser Jet CP 1025 color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Принтер</a:t>
                      </a:r>
                      <a:r>
                        <a:rPr lang="en-US" sz="1200" b="1" dirty="0">
                          <a:solidFill>
                            <a:srgbClr val="0000FF"/>
                          </a:solidFill>
                          <a:effectLst/>
                        </a:rPr>
                        <a:t> HP laser Jet P1102 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4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Колонки 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5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Проектор 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FF"/>
                          </a:solidFill>
                          <a:effectLst/>
                        </a:rPr>
                        <a:t>6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Экран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7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Брошюровщик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8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Ламинатор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9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Видеокамера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10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Телефон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Фотоаппарат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47248" cy="944562"/>
          </a:xfrm>
        </p:spPr>
        <p:txBody>
          <a:bodyPr/>
          <a:lstStyle/>
          <a:p>
            <a:pPr lvl="0" algn="ctr"/>
            <a:r>
              <a:rPr lang="ru-RU" sz="3200" cap="all" dirty="0" smtClean="0">
                <a:solidFill>
                  <a:srgbClr val="0000FF"/>
                </a:solidFill>
              </a:rPr>
              <a:t>САЙТ ДЕТСКОГО САДА</a:t>
            </a:r>
            <a:br>
              <a:rPr lang="ru-RU" sz="3200" cap="all" dirty="0" smtClean="0">
                <a:solidFill>
                  <a:srgbClr val="0000FF"/>
                </a:solidFill>
              </a:rPr>
            </a:br>
            <a:r>
              <a:rPr lang="ru-RU" sz="3200" cap="all" dirty="0">
                <a:solidFill>
                  <a:srgbClr val="0000FF"/>
                </a:solidFill>
              </a:rPr>
              <a:t> </a:t>
            </a:r>
            <a:r>
              <a:rPr lang="ru-RU" sz="3200" dirty="0">
                <a:solidFill>
                  <a:srgbClr val="0000FF"/>
                </a:solidFill>
              </a:rPr>
              <a:t/>
            </a:r>
            <a:br>
              <a:rPr lang="ru-RU" sz="3200" dirty="0">
                <a:solidFill>
                  <a:srgbClr val="0000FF"/>
                </a:solidFill>
              </a:rPr>
            </a:b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4"/>
          <a:stretch/>
        </p:blipFill>
        <p:spPr bwMode="auto">
          <a:xfrm>
            <a:off x="995397" y="1152464"/>
            <a:ext cx="6822891" cy="4292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2483768" y="5866239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00FF"/>
                </a:solidFill>
              </a:rPr>
              <a:t>Сайт http://</a:t>
            </a:r>
            <a:r>
              <a:rPr lang="en-US" altLang="ru-RU" b="1" dirty="0" smtClean="0">
                <a:solidFill>
                  <a:srgbClr val="0000FF"/>
                </a:solidFill>
              </a:rPr>
              <a:t>www </a:t>
            </a:r>
            <a:r>
              <a:rPr lang="kk-KZ" altLang="ru-RU" b="1" dirty="0" smtClean="0">
                <a:solidFill>
                  <a:srgbClr val="0000FF"/>
                </a:solidFill>
              </a:rPr>
              <a:t>.</a:t>
            </a:r>
            <a:r>
              <a:rPr lang="en-US" altLang="ru-RU" b="1" dirty="0" smtClean="0">
                <a:solidFill>
                  <a:srgbClr val="0000FF"/>
                </a:solidFill>
              </a:rPr>
              <a:t>yaslisad13</a:t>
            </a:r>
            <a:r>
              <a:rPr lang="kk-KZ" altLang="ru-RU" b="1" dirty="0" smtClean="0">
                <a:solidFill>
                  <a:srgbClr val="0000FF"/>
                </a:solidFill>
              </a:rPr>
              <a:t>.</a:t>
            </a:r>
            <a:r>
              <a:rPr lang="en-US" altLang="ru-RU" b="1" dirty="0" err="1" smtClean="0">
                <a:solidFill>
                  <a:srgbClr val="0000FF"/>
                </a:solidFill>
              </a:rPr>
              <a:t>kz</a:t>
            </a:r>
            <a:r>
              <a:rPr lang="en-US" altLang="ru-RU" b="1" dirty="0" smtClean="0">
                <a:solidFill>
                  <a:srgbClr val="0000FF"/>
                </a:solidFill>
              </a:rPr>
              <a:t>/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57794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НАШИ ДОСТИЖЕНИЯ</a:t>
            </a:r>
            <a:r>
              <a:rPr lang="ru-RU" b="0" dirty="0">
                <a:solidFill>
                  <a:srgbClr val="0000FF"/>
                </a:solidFill>
              </a:rPr>
              <a:t/>
            </a:r>
            <a:br>
              <a:rPr lang="ru-RU" b="0" dirty="0">
                <a:solidFill>
                  <a:srgbClr val="0000FF"/>
                </a:solidFill>
              </a:rPr>
            </a:br>
            <a:endParaRPr lang="ru-RU" b="0" dirty="0">
              <a:solidFill>
                <a:srgbClr val="0000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320331"/>
              </p:ext>
            </p:extLst>
          </p:nvPr>
        </p:nvGraphicFramePr>
        <p:xfrm>
          <a:off x="179512" y="908720"/>
          <a:ext cx="8605466" cy="51915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5411"/>
                <a:gridCol w="5619286"/>
                <a:gridCol w="2340769"/>
              </a:tblGrid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Год 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Мероприятия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Результативность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2012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Республиканский конкурс детских рисунков « 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Т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у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ғ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ан </a:t>
                      </a:r>
                      <a:r>
                        <a:rPr lang="ru-RU" sz="1200" b="1" dirty="0" err="1" smtClean="0">
                          <a:solidFill>
                            <a:srgbClr val="0000FF"/>
                          </a:solidFill>
                          <a:effectLst/>
                        </a:rPr>
                        <a:t>жер</a:t>
                      </a:r>
                      <a:r>
                        <a:rPr lang="kk-KZ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і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м-ту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ғ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ан ел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і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м»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участники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2012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смотр-конкурс талантов детей работников образования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« Утренняя звезда»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Призеры в номинации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2012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Личное первенство по плаванию среди работников образования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3 место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Ивнева Л.В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2012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Областной конкурс « Лучший школьный двор 2012»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участники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Фестиваль « Утренняя звезда» -для детей сотрудников образования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2 номинации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 « Звонкие голоса»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3-е место-Сергеев Андрей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конкурс«Бала тілі бал»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-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Гран-при- Ивнев Максим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 чтецов, посвященный 15- 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летию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столицы Астана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1-е место-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Мальцева О.И.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Городские соревнования по легкоатлетической эстафете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 –е место(командное)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380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 детского рисунка «День рождение глазами ребенка»-посвященное 25 –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летию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АО « Банк 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ЦентКредит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1-е место- 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Габдолла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Малика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семинар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Организаторы, участники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Городской семинар для педагогов-психологов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Организаторы, участники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190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Областной семинар для слушателей курсов «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Өрлеу»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Организаторы, участники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5707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Лицензирование 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программ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 программы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Ксенз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Н.В.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Ахтямова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Ж.У.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</a:tr>
              <a:tr h="63283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 « Лучшая методическая разработка»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3-е место-Петрищева Н.Е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</a:tcPr>
                </a:tc>
              </a:tr>
              <a:tr h="31858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33991" marR="339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9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603435"/>
              </p:ext>
            </p:extLst>
          </p:nvPr>
        </p:nvGraphicFramePr>
        <p:xfrm>
          <a:off x="179512" y="188638"/>
          <a:ext cx="8712968" cy="576064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0586"/>
                <a:gridCol w="4815127"/>
                <a:gridCol w="3067255"/>
              </a:tblGrid>
              <a:tr h="10646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фестиваль « Зимняя сказка»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1–е место-«Лучшая фигура по мнению Интернет-пользователей»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1-е место- «Самая популярная фигура по мнению Интернет-пользователей»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531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2013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смотр художественной самодеятельности работников образования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Лауреаты-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Дулатова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О.В.,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Прилипкина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Т.Ф.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609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2013-2014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Международный турнир « ПОНИ-готовься к школе»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Призер- (диплом)Шевчук Артем,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Участник -(сертификат)Лещев Даниил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9886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Областной  конкурс педагогического мастерства педагогов дошкольных организаций « Аукцион педагогических идей»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3-е место городского этапа в номинации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« Лучшая программа дополнительного образования»- Май А.А.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3862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Республиканская олимпиада для психологов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Ксенз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Н.В. (3-е место по городу Рудному)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531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2-ой  Республиканский  конкурс работников дошкольного учреждения «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Тәрбиеші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болу 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бақыт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2-е место – Давыденко Т.Б.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7086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2-м Республиканский  конкурс работников дошкольного учреждения «Тәрбиеші болу бақыт»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2-е место номинация «Педагогическое мастерство»-</a:t>
                      </a:r>
                      <a:r>
                        <a:rPr lang="ru-RU" sz="1200" b="1" dirty="0" err="1">
                          <a:solidFill>
                            <a:srgbClr val="0000FF"/>
                          </a:solidFill>
                          <a:effectLst/>
                        </a:rPr>
                        <a:t>Циплакова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 А.Г.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408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конкурс«Бала тілі -бал»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Гран-при- Попов Даниил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  <a:tr h="531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фестиваль танца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« Танцующий город»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Диплом –группа детей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Преподаватель: Прилипкина Т.Ф.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2731" marR="427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6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370868"/>
              </p:ext>
            </p:extLst>
          </p:nvPr>
        </p:nvGraphicFramePr>
        <p:xfrm>
          <a:off x="251520" y="260649"/>
          <a:ext cx="8712967" cy="60942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20080"/>
                <a:gridCol w="5027875"/>
                <a:gridCol w="2965012"/>
              </a:tblGrid>
              <a:tr h="18722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9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Городской фестиваль « Летят журавли»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>
                          <a:solidFill>
                            <a:srgbClr val="0000FF"/>
                          </a:solidFill>
                          <a:effectLst/>
                        </a:rPr>
                        <a:t>Номинация «Лучший рисунок»- 2 место –Киселева Ксения;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>
                          <a:solidFill>
                            <a:srgbClr val="0000FF"/>
                          </a:solidFill>
                          <a:effectLst/>
                        </a:rPr>
                        <a:t>2-е место-Ковлягина Анна;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>
                          <a:solidFill>
                            <a:srgbClr val="0000FF"/>
                          </a:solidFill>
                          <a:effectLst/>
                        </a:rPr>
                        <a:t>Номинация «Лучшая поделка»-2-е место-Гладышева Саша;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>
                          <a:solidFill>
                            <a:srgbClr val="0000FF"/>
                          </a:solidFill>
                          <a:effectLst/>
                        </a:rPr>
                        <a:t>Номинация «Лучший танец»-2-е место.</a:t>
                      </a:r>
                      <a:endParaRPr lang="ru-RU" sz="12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</a:tr>
              <a:tr h="122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9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FF"/>
                          </a:solidFill>
                          <a:effectLst/>
                        </a:rPr>
                        <a:t> Городская  выставка-ярмарка  методических идей «Палитра мастерства»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Победитель в номинации «Лучшая методическая разработка»- Ахтямова Ж.У.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900" b="1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FF"/>
                          </a:solidFill>
                          <a:effectLst/>
                        </a:rPr>
                        <a:t>Республиканский марафон  </a:t>
                      </a:r>
                      <a:r>
                        <a:rPr lang="en-US" sz="1200" b="1" kern="1200" dirty="0">
                          <a:solidFill>
                            <a:srgbClr val="0000FF"/>
                          </a:solidFill>
                          <a:effectLst/>
                        </a:rPr>
                        <a:t>IQ</a:t>
                      </a:r>
                      <a:r>
                        <a:rPr lang="ru-RU" sz="1200" b="1" kern="1200" dirty="0">
                          <a:solidFill>
                            <a:srgbClr val="0000FF"/>
                          </a:solidFill>
                          <a:effectLst/>
                        </a:rPr>
                        <a:t> «</a:t>
                      </a:r>
                      <a:r>
                        <a:rPr lang="en-US" sz="1200" b="1" kern="1200" dirty="0">
                          <a:solidFill>
                            <a:srgbClr val="0000FF"/>
                          </a:solidFill>
                          <a:effectLst/>
                        </a:rPr>
                        <a:t>Y</a:t>
                      </a:r>
                      <a:r>
                        <a:rPr lang="ru-RU" sz="1200" b="1" kern="1200" dirty="0" err="1">
                          <a:solidFill>
                            <a:srgbClr val="0000FF"/>
                          </a:solidFill>
                          <a:effectLst/>
                        </a:rPr>
                        <a:t>ркер</a:t>
                      </a:r>
                      <a:r>
                        <a:rPr lang="ru-RU" sz="1200" b="1" kern="1200" dirty="0">
                          <a:solidFill>
                            <a:srgbClr val="0000FF"/>
                          </a:solidFill>
                          <a:effectLst/>
                        </a:rPr>
                        <a:t>» для любознательных детей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Призеры Ерушев Елисей,Притчина София,Иргибаева Индира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</a:tr>
              <a:tr h="19177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2014</a:t>
                      </a:r>
                      <a:endParaRPr lang="ru-RU" sz="9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</a:rPr>
                        <a:t>Республиканский дистанционный конкурс </a:t>
                      </a: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для воспитателей и педагогических работников дошкольных образовательных учреждений  "Тәлімі мол тәрбиеші ұстаз".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.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23" marR="575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Победители-2 место в основном конкурсе Давыденко Тамаша Байдрахмановна,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FF"/>
                          </a:solidFill>
                          <a:effectLst/>
                        </a:rPr>
                        <a:t> 1- место в номинации- Унгарова Асия Канаткалиевна, </a:t>
                      </a:r>
                      <a:endParaRPr lang="ru-RU" sz="1200" b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523" marR="57523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22475" y="1473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0000FF"/>
                </a:solidFill>
              </a:rPr>
              <a:t>Создание целостной, основанной на достижениях науки, передового опыта и конкретном анализе затруднений педагогов, системы взаимосвязанных мер, действий и мероприятий, направленных на всестороннее повышение профессионального мастерства каждого педагога, на обобщение и развитие творческого потенциала педагогического коллектива в целом, а в конечном счете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FF"/>
                </a:solidFill>
              </a:rPr>
              <a:t>- на достижение оптимальных результатов воспитания, образования и развития дошкольников.</a:t>
            </a:r>
          </a:p>
          <a:p>
            <a:endParaRPr lang="ru-RU" dirty="0" smtClean="0"/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971600" y="332656"/>
            <a:ext cx="7524328" cy="1100683"/>
            <a:chOff x="720" y="1392"/>
            <a:chExt cx="4058" cy="480"/>
          </a:xfrm>
        </p:grpSpPr>
        <p:sp>
          <p:nvSpPr>
            <p:cNvPr id="8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9900"/>
                </a:gs>
                <a:gs pos="50000">
                  <a:srgbClr val="FF9900">
                    <a:gamma/>
                    <a:shade val="92157"/>
                    <a:invGamma/>
                  </a:srgbClr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0" name="AutoShape 2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00">
                      <a:alpha val="0"/>
                    </a:srgbClr>
                  </a:gs>
                  <a:gs pos="100000">
                    <a:srgbClr val="FF99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F9900">
                      <a:gamma/>
                      <a:tint val="0"/>
                      <a:invGamma/>
                    </a:srgbClr>
                  </a:gs>
                  <a:gs pos="100000">
                    <a:srgbClr val="FF9900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115616" y="498905"/>
            <a:ext cx="7380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ЦЕЛЬ МЕТОДИЧЕСКОЙ СЛУЖБЫ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BB0D3-3D94-4F8F-BA83-5781AA6CA43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бала теле 2013\SDC18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9634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F:\Cадик\DSC_1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479003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F:\Cадик\DSC_15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65" y="2258123"/>
            <a:ext cx="1951570" cy="29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4271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Cадик\DSC_2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13261" b="12062"/>
          <a:stretch/>
        </p:blipFill>
        <p:spPr bwMode="auto">
          <a:xfrm>
            <a:off x="3851920" y="3356992"/>
            <a:ext cx="4752528" cy="2801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F:\осень  6 гр  2012\SDC174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b="16364"/>
          <a:stretch/>
        </p:blipFill>
        <p:spPr bwMode="auto">
          <a:xfrm>
            <a:off x="379001" y="404664"/>
            <a:ext cx="4978068" cy="319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1677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291264" cy="944562"/>
          </a:xfrm>
        </p:spPr>
        <p:txBody>
          <a:bodyPr/>
          <a:lstStyle/>
          <a:p>
            <a:pPr algn="ctr"/>
            <a:r>
              <a:rPr lang="ru-RU" sz="3200" i="1" dirty="0">
                <a:solidFill>
                  <a:srgbClr val="0000FF"/>
                </a:solidFill>
              </a:rPr>
              <a:t>ПРИНЦИПЫ  РАБОТЫ МЕТОДИЧЕСКОГО КАБИНЕТА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340768"/>
            <a:ext cx="2417827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АКТУАЛЬНОСТЬ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8082" y="1969503"/>
            <a:ext cx="23889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НАУЧНОСТЬ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528439"/>
            <a:ext cx="2304256" cy="45720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СИСТЕМНОСТЬ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0931" y="5202070"/>
            <a:ext cx="3175750" cy="73483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ПОСЛЕДОВАТЕЛЬНОСТЬ,  ПРЕЕМСТВЕННОСТЬ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4370" y="3054490"/>
            <a:ext cx="2932678" cy="647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КОМПЛЕКСНЫЙ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92205" y="3869606"/>
            <a:ext cx="2529662" cy="62692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ТВОРЧЕСКИЙ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6980" y="5936906"/>
            <a:ext cx="2663652" cy="713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СОВЕРШЕНСТВОВАНИЕ НАВЫКОВ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026" y="1292447"/>
            <a:ext cx="2344718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КОНКРЕТНОСТЬ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91042" y="1929813"/>
            <a:ext cx="256939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НАПРАВЛЕННОСТЬ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09350" y="2515493"/>
            <a:ext cx="2707066" cy="45720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ЕДИНСТВО ТЕОРИИ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 И ПРАКТИКИ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8873" y="3054491"/>
            <a:ext cx="3501519" cy="647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ОПЕРАТИВНОСТЬ, ГИБКОСТЬ, МОБИЛЬНОСТЬ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98873" y="3869605"/>
            <a:ext cx="2664296" cy="62692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КОЛЛЕКТИВНЫЙ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9030" y="4573833"/>
            <a:ext cx="3679174" cy="62692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СОЗДАНИЕ БЛАГОПРИЯТНЫХ УСЛОВИЙ РАБОТЫ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3992" y="302250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КГКП «Детский сад №13»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города Рудного</a:t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адрес: ул. П. Корчагина 103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тел:3-93-85 ,7-32-82</a:t>
            </a:r>
          </a:p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Сайт http://</a:t>
            </a:r>
            <a:r>
              <a:rPr lang="en-US" altLang="ru-RU" b="1" dirty="0">
                <a:solidFill>
                  <a:srgbClr val="0000FF"/>
                </a:solidFill>
              </a:rPr>
              <a:t>www </a:t>
            </a:r>
            <a:r>
              <a:rPr lang="kk-KZ" altLang="ru-RU" b="1" dirty="0">
                <a:solidFill>
                  <a:srgbClr val="0000FF"/>
                </a:solidFill>
              </a:rPr>
              <a:t>.</a:t>
            </a:r>
            <a:r>
              <a:rPr lang="en-US" altLang="ru-RU" b="1" dirty="0">
                <a:solidFill>
                  <a:srgbClr val="0000FF"/>
                </a:solidFill>
              </a:rPr>
              <a:t>yaslisad13</a:t>
            </a:r>
            <a:r>
              <a:rPr lang="kk-KZ" altLang="ru-RU" b="1" dirty="0">
                <a:solidFill>
                  <a:srgbClr val="0000FF"/>
                </a:solidFill>
              </a:rPr>
              <a:t>.</a:t>
            </a:r>
            <a:r>
              <a:rPr lang="en-US" altLang="ru-RU" b="1" dirty="0" err="1">
                <a:solidFill>
                  <a:srgbClr val="0000FF"/>
                </a:solidFill>
              </a:rPr>
              <a:t>kz</a:t>
            </a:r>
            <a:r>
              <a:rPr lang="en-US" altLang="ru-RU" b="1" dirty="0">
                <a:solidFill>
                  <a:srgbClr val="0000FF"/>
                </a:solidFill>
              </a:rPr>
              <a:t>/</a:t>
            </a:r>
            <a:endParaRPr lang="ru-RU" b="1" dirty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274256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4400" dirty="0">
              <a:ln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ЗАДАЧИ МЕТОДИЧЕСКОГО КАБИНЕТА:</a:t>
            </a:r>
          </a:p>
          <a:p>
            <a:pPr lvl="0" algn="just"/>
            <a:r>
              <a:rPr lang="ru-RU" dirty="0"/>
              <a:t/>
            </a:r>
            <a:br>
              <a:rPr lang="ru-RU" dirty="0"/>
            </a:br>
            <a:r>
              <a:rPr lang="ru-RU" sz="2000" b="1" dirty="0" smtClean="0">
                <a:solidFill>
                  <a:srgbClr val="0000FF"/>
                </a:solidFill>
              </a:rPr>
              <a:t>1</a:t>
            </a:r>
            <a:r>
              <a:rPr lang="kk-KZ" sz="2000" b="1" dirty="0" smtClean="0">
                <a:solidFill>
                  <a:srgbClr val="0000FF"/>
                </a:solidFill>
              </a:rPr>
              <a:t>. </a:t>
            </a:r>
            <a:r>
              <a:rPr lang="ru-RU" sz="2000" b="1" dirty="0" smtClean="0">
                <a:solidFill>
                  <a:srgbClr val="0000FF"/>
                </a:solidFill>
              </a:rPr>
              <a:t>Создать </a:t>
            </a:r>
            <a:r>
              <a:rPr lang="ru-RU" sz="2000" b="1" dirty="0">
                <a:solidFill>
                  <a:srgbClr val="0000FF"/>
                </a:solidFill>
              </a:rPr>
              <a:t>банк данных </a:t>
            </a:r>
            <a:r>
              <a:rPr lang="ru-RU" sz="2000" b="1" dirty="0" smtClean="0">
                <a:solidFill>
                  <a:srgbClr val="0000FF"/>
                </a:solidFill>
              </a:rPr>
              <a:t>нормативно-правовой,</a:t>
            </a:r>
            <a:r>
              <a:rPr lang="ru-RU" sz="2000" b="1" dirty="0">
                <a:solidFill>
                  <a:srgbClr val="0000FF"/>
                </a:solidFill>
              </a:rPr>
              <a:t> программно-методической,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научной </a:t>
            </a:r>
            <a:r>
              <a:rPr lang="ru-RU" sz="2000" b="1" dirty="0" smtClean="0">
                <a:solidFill>
                  <a:srgbClr val="0000FF"/>
                </a:solidFill>
              </a:rPr>
              <a:t>информации, </a:t>
            </a:r>
            <a:r>
              <a:rPr lang="ru-RU" sz="2000" b="1" dirty="0">
                <a:solidFill>
                  <a:srgbClr val="0000FF"/>
                </a:solidFill>
              </a:rPr>
              <a:t>условий для обучения всех участников образовательного процесса новым технологиям обучения и </a:t>
            </a:r>
            <a:r>
              <a:rPr lang="ru-RU" sz="2000" b="1" dirty="0" smtClean="0">
                <a:solidFill>
                  <a:srgbClr val="0000FF"/>
                </a:solidFill>
              </a:rPr>
              <a:t>воспитания.</a:t>
            </a:r>
            <a:endParaRPr lang="ru-RU" sz="2000" b="1" dirty="0">
              <a:solidFill>
                <a:srgbClr val="0000FF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2. Формировать новую культуру, позволяющую педагогу эффективно работать с компьютером.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3.  Развивать дополнительное образование, выполняющее важные функции обучения и воспитания.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4. Взаимодействовать с социокультурными и образовательными организациями на уровне города, области, страны.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5. Осуществлять контроль, проводить мониторинговые и аттестационные процедуры для объективного анализа процесса развития и достижения результатов.</a:t>
            </a: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6.  Содействовать  внедрению </a:t>
            </a:r>
            <a:r>
              <a:rPr lang="ru-RU" sz="2000" b="1" dirty="0">
                <a:solidFill>
                  <a:srgbClr val="0000FF"/>
                </a:solidFill>
              </a:rPr>
              <a:t>научной организации труда </a:t>
            </a:r>
            <a:r>
              <a:rPr lang="ru-RU" sz="2000" b="1" dirty="0" smtClean="0">
                <a:solidFill>
                  <a:srgbClr val="0000FF"/>
                </a:solidFill>
              </a:rPr>
              <a:t>педагогов,</a:t>
            </a:r>
            <a:r>
              <a:rPr lang="ru-RU" sz="2000" b="1" dirty="0">
                <a:solidFill>
                  <a:srgbClr val="0000FF"/>
                </a:solidFill>
              </a:rPr>
              <a:t/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 smtClean="0">
                <a:solidFill>
                  <a:srgbClr val="0000FF"/>
                </a:solidFill>
              </a:rPr>
              <a:t>оказывать помощь в самообразовании, подготовке к ОУД.</a:t>
            </a:r>
            <a:r>
              <a:rPr lang="ru-RU" sz="2000" b="1" dirty="0">
                <a:solidFill>
                  <a:srgbClr val="0000FF"/>
                </a:solidFill>
              </a:rPr>
              <a:t/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 smtClean="0">
                <a:solidFill>
                  <a:srgbClr val="0000FF"/>
                </a:solidFill>
              </a:rPr>
              <a:t>7.  Создать условия для </a:t>
            </a:r>
            <a:r>
              <a:rPr lang="ru-RU" sz="2000" b="1" dirty="0">
                <a:solidFill>
                  <a:srgbClr val="0000FF"/>
                </a:solidFill>
              </a:rPr>
              <a:t>непрерывного повышения квалификации педагогических </a:t>
            </a:r>
            <a:r>
              <a:rPr lang="ru-RU" sz="2000" b="1" dirty="0" smtClean="0">
                <a:solidFill>
                  <a:srgbClr val="0000FF"/>
                </a:solidFill>
              </a:rPr>
              <a:t>работников.</a:t>
            </a:r>
            <a:endParaRPr lang="ru-RU" sz="2000" b="1" dirty="0">
              <a:solidFill>
                <a:srgbClr val="0000FF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00FF"/>
                </a:solidFill>
              </a:rPr>
              <a:t>8. Изучать, обобщать, распространять опыт </a:t>
            </a:r>
            <a:r>
              <a:rPr lang="ru-RU" sz="2000" b="1" dirty="0">
                <a:solidFill>
                  <a:srgbClr val="0000FF"/>
                </a:solidFill>
              </a:rPr>
              <a:t>работы лучших педагогов </a:t>
            </a:r>
            <a:r>
              <a:rPr lang="ru-RU" sz="2000" b="1" dirty="0" smtClean="0">
                <a:solidFill>
                  <a:srgbClr val="0000FF"/>
                </a:solidFill>
              </a:rPr>
              <a:t>дошкольной организации.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65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8763"/>
            <a:ext cx="8892480" cy="118507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НАЗНАЧЕНИЕ МЕТОДИЧЕСКОГО КАБИНЕТА</a:t>
            </a:r>
            <a:r>
              <a:rPr lang="kk-KZ" sz="3200" dirty="0" smtClean="0">
                <a:solidFill>
                  <a:srgbClr val="0000FF"/>
                </a:solidFill>
              </a:rPr>
              <a:t>: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научно-методический центр;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информационный центр;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учебный центр;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зона психологической релаксации педагогов;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зона педагогической рефлексии;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</a:rPr>
              <a:t>зона внутрисетевого обмена опытом педагогической практики и неформального 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36968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21401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СТРУКТУРНОЕ ПОСТРОЕНИЕ РАБОТЫ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В МЕТОДИЧЕСКОМ КАБИНЕТЕ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88334397"/>
              </p:ext>
            </p:extLst>
          </p:nvPr>
        </p:nvGraphicFramePr>
        <p:xfrm>
          <a:off x="467544" y="1124745"/>
          <a:ext cx="8352928" cy="535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углом вверх 3"/>
          <p:cNvSpPr/>
          <p:nvPr/>
        </p:nvSpPr>
        <p:spPr>
          <a:xfrm rot="5400000">
            <a:off x="3629066" y="4124475"/>
            <a:ext cx="284022" cy="32334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20133360"/>
              <a:satOff val="-53534"/>
              <a:lumOff val="1386"/>
              <a:alphaOff val="0"/>
            </a:schemeClr>
          </a:fillRef>
          <a:effectRef idx="0">
            <a:schemeClr val="accent5">
              <a:tint val="50000"/>
              <a:hueOff val="20133360"/>
              <a:satOff val="-53534"/>
              <a:lumOff val="138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Стрелка углом вверх 8"/>
          <p:cNvSpPr/>
          <p:nvPr/>
        </p:nvSpPr>
        <p:spPr>
          <a:xfrm rot="5400000">
            <a:off x="5483220" y="5254764"/>
            <a:ext cx="331791" cy="36304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20133360"/>
              <a:satOff val="-53534"/>
              <a:lumOff val="1386"/>
              <a:alphaOff val="0"/>
            </a:schemeClr>
          </a:fillRef>
          <a:effectRef idx="0">
            <a:schemeClr val="accent5">
              <a:tint val="50000"/>
              <a:hueOff val="20133360"/>
              <a:satOff val="-53534"/>
              <a:lumOff val="138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1BB0D3-3D94-4F8F-BA83-5781AA6CA43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291264" cy="944562"/>
          </a:xfrm>
        </p:spPr>
        <p:txBody>
          <a:bodyPr/>
          <a:lstStyle/>
          <a:p>
            <a:pPr algn="ctr"/>
            <a:r>
              <a:rPr lang="ru-RU" sz="3200" i="1" dirty="0">
                <a:solidFill>
                  <a:srgbClr val="0000FF"/>
                </a:solidFill>
              </a:rPr>
              <a:t>ПРИНЦИПЫ  РАБОТЫ МЕТОДИЧЕСКОГО КАБИНЕТА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340768"/>
            <a:ext cx="2417827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АКТУАЛЬНОСТЬ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8082" y="1969503"/>
            <a:ext cx="238895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НАУЧНОСТЬ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528439"/>
            <a:ext cx="2304256" cy="45720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СИСТЕМНОСТЬ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0931" y="5202070"/>
            <a:ext cx="3175750" cy="73483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ПОСЛЕДОВАТЕЛЬНОСТЬ,  ПРЕЕМСТВЕННОСТЬ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4370" y="3054490"/>
            <a:ext cx="2932678" cy="647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КОМПЛЕКСНЫЙ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92205" y="3869606"/>
            <a:ext cx="2529662" cy="62692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ТВОРЧЕСКИЙ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6980" y="5936906"/>
            <a:ext cx="2663652" cy="713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СОВЕРШЕНСТВОВАНИЕ НАВЫКОВ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026" y="1292447"/>
            <a:ext cx="2344718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КОНКРЕТНОСТЬ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91042" y="1929813"/>
            <a:ext cx="256939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НАПРАВЛЕННОСТЬ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09350" y="2515493"/>
            <a:ext cx="2707066" cy="45720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ЕДИНСТВО ТЕОРИИ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 И ПРАКТИКИ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8873" y="3054491"/>
            <a:ext cx="3501519" cy="647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ОПЕРАТИВНОСТЬ, ГИБКОСТЬ, МОБИЛЬНОСТЬ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98873" y="3869605"/>
            <a:ext cx="2664296" cy="62692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КОЛЛЕКТИВНЫЙ ХАРАКТЕР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9030" y="4573833"/>
            <a:ext cx="3679174" cy="62692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СОЗДАНИЕ БЛАГОПРИЯТНЫХ УСЛОВИЙ РАБОТЫ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692696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</a:rPr>
              <a:t>Локальные документы, регламентирующие деятельность методического </a:t>
            </a:r>
            <a:r>
              <a:rPr lang="ru-RU" sz="3200" b="1" dirty="0" smtClean="0">
                <a:solidFill>
                  <a:srgbClr val="0000FF"/>
                </a:solidFill>
              </a:rPr>
              <a:t>кабинета</a:t>
            </a:r>
          </a:p>
          <a:p>
            <a:pPr algn="ctr"/>
            <a:endParaRPr lang="ru-RU" sz="3200" b="1" dirty="0">
              <a:solidFill>
                <a:srgbClr val="0000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Положение о методическом кабинете.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Паспорт методического кабинета.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Номенклатура дел.</a:t>
            </a:r>
          </a:p>
        </p:txBody>
      </p:sp>
    </p:spTree>
    <p:extLst>
      <p:ext uri="{BB962C8B-B14F-4D97-AF65-F5344CB8AC3E}">
        <p14:creationId xmlns:p14="http://schemas.microsoft.com/office/powerpoint/2010/main" val="33221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11537038"/>
              </p:ext>
            </p:extLst>
          </p:nvPr>
        </p:nvGraphicFramePr>
        <p:xfrm>
          <a:off x="179512" y="260648"/>
          <a:ext cx="871296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14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CA304"/>
      </a:accent1>
      <a:accent2>
        <a:srgbClr val="E1595C"/>
      </a:accent2>
      <a:accent3>
        <a:srgbClr val="FFFFFF"/>
      </a:accent3>
      <a:accent4>
        <a:srgbClr val="000000"/>
      </a:accent4>
      <a:accent5>
        <a:srgbClr val="FDCEAA"/>
      </a:accent5>
      <a:accent6>
        <a:srgbClr val="CC5053"/>
      </a:accent6>
      <a:hlink>
        <a:srgbClr val="80E05A"/>
      </a:hlink>
      <a:folHlink>
        <a:srgbClr val="4BA5E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2259</TotalTime>
  <Words>1273</Words>
  <Application>Microsoft Office PowerPoint</Application>
  <PresentationFormat>Экран (4:3)</PresentationFormat>
  <Paragraphs>319</Paragraphs>
  <Slides>33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Тема1</vt:lpstr>
      <vt:lpstr>Acrobat Document</vt:lpstr>
      <vt:lpstr> Методический  кабинет - центр всей педагогической работы детского сада, копилка традиций дошкольной организации. </vt:lpstr>
      <vt:lpstr>       МЕТОДИСТ Петрищева Н.Е. Образование: среднее специальное Категория: первая Педагогический стаж: свыше 20 лет Стаж в данной организации: 3 года  КРЕДО  Завоевывать авторитет компетентностью и деловитостью, общей культурой, разумной требовательностью, доброжелательным, уважительным, ровным и справедливым отношением к людям, умением помочь им в работе.    </vt:lpstr>
      <vt:lpstr>Презентация PowerPoint</vt:lpstr>
      <vt:lpstr>Презентация PowerPoint</vt:lpstr>
      <vt:lpstr>НАЗНАЧЕНИЕ МЕТОДИЧЕСКОГО КАБИНЕТА:</vt:lpstr>
      <vt:lpstr>Презентация PowerPoint</vt:lpstr>
      <vt:lpstr>ПРИНЦИПЫ  РАБОТЫ МЕТОДИЧЕСКОГО КАБИНЕТА</vt:lpstr>
      <vt:lpstr>Презентация PowerPoint</vt:lpstr>
      <vt:lpstr>Презентация PowerPoint</vt:lpstr>
      <vt:lpstr>Эргономический компонент</vt:lpstr>
      <vt:lpstr>Презентация PowerPoint</vt:lpstr>
      <vt:lpstr>Презентация PowerPoint</vt:lpstr>
      <vt:lpstr>Информационный  компонент </vt:lpstr>
      <vt:lpstr>Презентация PowerPoint</vt:lpstr>
      <vt:lpstr>Презентация PowerPoint</vt:lpstr>
      <vt:lpstr>Материалы и пособия хранятся также в филиалах  методического кабинета КГКП «Детский сад №13» (кабинет эстетики, кабинет государственного языка, кабинет театральной деятельности, кабинет музыкального руководителя, кабинет психолога) </vt:lpstr>
      <vt:lpstr>Презентация PowerPoint</vt:lpstr>
      <vt:lpstr>ИНФОРМАЦИОННОЕ ОБЕСПЕЧЕНИЕ </vt:lpstr>
      <vt:lpstr>Презентация PowerPoint</vt:lpstr>
      <vt:lpstr>Презентация PowerPoint</vt:lpstr>
      <vt:lpstr>   Технологический компонент    </vt:lpstr>
      <vt:lpstr>Презентация PowerPoint</vt:lpstr>
      <vt:lpstr>Проектная деятельность  «Быть здоровыми хотим» </vt:lpstr>
      <vt:lpstr>АКТИВНЫЕ ФОРМЫ МЕТОДИЧЕСКОЙ РАБОТЫ  </vt:lpstr>
      <vt:lpstr> Оргтехнический компонент </vt:lpstr>
      <vt:lpstr>САЙТ ДЕТСКОГО САДА   </vt:lpstr>
      <vt:lpstr>НАШИ ДОСТИЖЕНИЯ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 РАБОТЫ МЕТОДИЧЕСКОГО КАБИНЕТА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Стратегические ориентиры в развитии системы дошкольного образования.</dc:title>
  <dc:creator>Галина Дмитриевна</dc:creator>
  <cp:lastModifiedBy>User</cp:lastModifiedBy>
  <cp:revision>198</cp:revision>
  <cp:lastPrinted>2015-01-08T11:02:07Z</cp:lastPrinted>
  <dcterms:created xsi:type="dcterms:W3CDTF">2011-04-01T03:47:02Z</dcterms:created>
  <dcterms:modified xsi:type="dcterms:W3CDTF">2015-01-22T09:04:40Z</dcterms:modified>
</cp:coreProperties>
</file>